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58" r:id="rId8"/>
    <p:sldId id="259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82" r:id="rId19"/>
    <p:sldId id="273" r:id="rId20"/>
    <p:sldId id="274" r:id="rId21"/>
    <p:sldId id="278" r:id="rId22"/>
    <p:sldId id="275" r:id="rId23"/>
    <p:sldId id="277" r:id="rId24"/>
    <p:sldId id="276" r:id="rId25"/>
    <p:sldId id="280" r:id="rId26"/>
    <p:sldId id="279" r:id="rId27"/>
    <p:sldId id="281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707"/>
  </p:normalViewPr>
  <p:slideViewPr>
    <p:cSldViewPr snapToGrid="0" snapToObjects="1">
      <p:cViewPr varScale="1">
        <p:scale>
          <a:sx n="93" d="100"/>
          <a:sy n="93" d="100"/>
        </p:scale>
        <p:origin x="216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48EAA-E3FA-5D49-8CB6-5AF75E6C8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57478E-9055-EA4A-9F06-928F7FDB0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978E0-4A1E-EA45-8BF8-CF8110516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869D69-E779-EA4E-A4A2-DE6B2D4E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760505-9883-E54B-A98D-AB4E15E6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72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350D9-335F-364B-B4D3-A5EB4C35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DD19DF-E06B-8545-B424-03D08AD25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0F99D3-52D3-F948-8E09-924578D1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F8D1AC-B4E1-224D-9866-F84373D9D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8E72A6-2034-2A48-848D-F66FF74F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102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C45B2B4-049E-F748-95D1-573986598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05E06B-A97F-B642-8BD9-F43F40CD6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AF8248-CFEF-B847-84FC-DB4AB8C2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BCEC91-E4DF-9544-9892-237FDF182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7D8EA9-83C7-DD4C-8EDC-4B1183F0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517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E8A84-32FA-AB49-BFBD-7533D820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DEC08A-4575-7148-AA10-415B5B072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11E257-5655-224F-A278-4C909223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8CB222-EDEF-9F41-9794-EB2705F4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0B6E1A-A8BA-3A4D-AE3B-C86EDC57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842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96AE2-35B7-414C-9055-5955EB65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9DDF72-1A18-F147-BA60-067677595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F92E16-A228-FB48-B6B2-2BA18FAB4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0CF179-2288-0944-8B85-C0F99AFB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8C502E-94C2-E247-95AF-4CC50768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244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5C129-FD6B-FC40-AE85-6319A93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CEFF9D-6452-FA46-B138-4B3C4AE2E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86979D-83A8-B148-AABD-08B77E1A4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55DA7A-AB5F-4444-AE71-E83946A6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E71D20-0161-674E-9958-B6A40C3E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D97873-FBE2-9A40-8798-9DA7E099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9601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0654B-7988-5F44-A434-CF7F9167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1670AD-A18F-C149-8A35-0C909C213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79AFCE-48B5-E94F-80B6-D5A35080F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9AA185B-2327-9E44-8BB2-27F1B48A7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07F10C-9F3A-6640-A752-4D1824816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6C04425-542A-4648-B1B8-C495856F6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EEAD244-C811-A144-B670-A2BDF0F2E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A0A2368-7C72-7249-9300-3DB8915B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492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063A84-79ED-BB40-9625-7D1E9CD2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99844F2-7C69-4A4E-9BA7-542231F4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B7C9CD6-1693-8A4B-AB90-4AC87785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073FCC-93C0-0B4F-BFEC-6BD11944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3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2E861C6-8505-2C4C-A3E3-82412A07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A3D44B8-EA2C-BE42-A74C-F8C9E40E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2242E8-087B-0348-84F4-FF0E774A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248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76EE8-5A6B-E145-9EB3-9A2567F1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259395-CC2F-2140-B5B3-B1076BD5F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9FA146-11A4-3F4E-8913-A7A845BFC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BEC1EB-E3FB-D44E-BB7A-ACF39586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7409FA-258C-304C-82EF-7E0942B20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88D7989-AF95-1243-8A54-2E5C9383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777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85AF01-7676-184F-A479-B08BD6A6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8A37DE7-ABCB-E44C-B21F-4F0AE33AF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A685ED-4750-8D41-9394-FF05EE711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D977C4-912B-354D-9604-7A7480D1F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A37C3D-3250-7A41-8D3B-84104E6E9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8F5512-435A-6143-935A-9287BC04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85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9A310D1-70DB-B34C-97CF-B1456D24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538D90-BC15-9E46-A3A7-DD903C0A9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4C4BFC-4DDE-A640-8FA1-DC6F4D6E5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375AF-E0C8-B349-8EFD-90DD41EDD861}" type="datetimeFigureOut">
              <a:rPr kumimoji="1" lang="zh-TW" altLang="en-US" smtClean="0"/>
              <a:t>2019/12/7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C869BB-38EB-E246-A4A9-73D0AD0C6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A59EAE-B0E9-CE40-8D7F-74B144ED9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E305B-22B5-184C-A429-AC0DB417171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969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web3j/web3j/releas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ethereum/solidity/releas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b3j/web3j/releas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racle.com/technetwork/java/javase/downloads/jdk13-downloads-5672538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?gclid=CjwKCAiArJjvBRACEiwA-Wiqq0Z5tvzcvcADBkVka-w8t5jgTtL_UOBcHqMNY7jdzaIe_72uwEjJmxoCndYQAvD_Bw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C4E69E-D50F-5044-A9B0-454D44049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1419" y="2183412"/>
            <a:ext cx="9144000" cy="2387600"/>
          </a:xfrm>
        </p:spPr>
        <p:txBody>
          <a:bodyPr anchor="ctr"/>
          <a:lstStyle/>
          <a:p>
            <a:r>
              <a:rPr kumimoji="1" lang="en-US" altLang="zh-TW" dirty="0"/>
              <a:t>Mobile </a:t>
            </a:r>
            <a:r>
              <a:rPr kumimoji="1" lang="en-US" altLang="zh-TW" dirty="0" err="1"/>
              <a:t>Dapp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024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3E06C8-F297-5E48-85EC-9017F39A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090"/>
          </a:xfrm>
        </p:spPr>
        <p:txBody>
          <a:bodyPr/>
          <a:lstStyle/>
          <a:p>
            <a:pPr algn="ctr"/>
            <a:r>
              <a:rPr kumimoji="1" lang="en-US" altLang="zh-TW" dirty="0"/>
              <a:t>Android </a:t>
            </a:r>
            <a:r>
              <a:rPr kumimoji="1" lang="zh-CN" altLang="en-US" dirty="0"/>
              <a:t>專案開發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1CF3C95-FBC3-0D46-8D54-1A2B54D1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5947"/>
            <a:ext cx="5626073" cy="3861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7BF6C7B-F173-D242-AE4B-FB430F989046}"/>
              </a:ext>
            </a:extLst>
          </p:cNvPr>
          <p:cNvSpPr txBox="1"/>
          <p:nvPr/>
        </p:nvSpPr>
        <p:spPr>
          <a:xfrm>
            <a:off x="838200" y="1944865"/>
            <a:ext cx="509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點擊</a:t>
            </a:r>
            <a:r>
              <a:rPr kumimoji="1" lang="en-US" altLang="zh-TW" dirty="0"/>
              <a:t>Start a new Android Studio project</a:t>
            </a:r>
            <a:r>
              <a:rPr kumimoji="1" lang="zh-CN" altLang="en-US" dirty="0"/>
              <a:t>建立專案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ED0787-E49B-8F4A-9485-E57B3EEC3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42" y="2725947"/>
            <a:ext cx="5243554" cy="3861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2753A5F-8CB4-A844-9E12-477102D9794C}"/>
              </a:ext>
            </a:extLst>
          </p:cNvPr>
          <p:cNvSpPr txBox="1"/>
          <p:nvPr/>
        </p:nvSpPr>
        <p:spPr>
          <a:xfrm>
            <a:off x="6788142" y="1943671"/>
            <a:ext cx="349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新建</a:t>
            </a:r>
            <a:r>
              <a:rPr kumimoji="1" lang="en-US" altLang="zh-TW" dirty="0"/>
              <a:t>Empty Activity </a:t>
            </a:r>
            <a:r>
              <a:rPr kumimoji="1" lang="zh-CN" altLang="en-US" dirty="0"/>
              <a:t>空畫面專案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106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3E06C8-F297-5E48-85EC-9017F39A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42" y="270236"/>
            <a:ext cx="10515600" cy="946090"/>
          </a:xfrm>
        </p:spPr>
        <p:txBody>
          <a:bodyPr/>
          <a:lstStyle/>
          <a:p>
            <a:pPr algn="ctr"/>
            <a:r>
              <a:rPr kumimoji="1" lang="en-US" altLang="zh-TW" dirty="0"/>
              <a:t>Android </a:t>
            </a:r>
            <a:r>
              <a:rPr kumimoji="1" lang="zh-CN" altLang="en-US" dirty="0"/>
              <a:t>專案開發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BD773CF-6E8D-CE40-9931-37C1A5EC2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4" y="2424327"/>
            <a:ext cx="5324821" cy="393334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2024DB7-BEE5-DA47-8E45-9FA62C95CA10}"/>
              </a:ext>
            </a:extLst>
          </p:cNvPr>
          <p:cNvSpPr txBox="1"/>
          <p:nvPr/>
        </p:nvSpPr>
        <p:spPr>
          <a:xfrm>
            <a:off x="277484" y="1768873"/>
            <a:ext cx="245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Language</a:t>
            </a:r>
            <a:r>
              <a:rPr kumimoji="1" lang="zh-CN" altLang="en-US" dirty="0"/>
              <a:t>選擇為</a:t>
            </a:r>
            <a:r>
              <a:rPr kumimoji="1" lang="en-US" altLang="zh-CN" dirty="0"/>
              <a:t>Java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C74814B-40DF-664B-95BB-2B334364D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62" y="2424327"/>
            <a:ext cx="6324972" cy="3933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D4AFB06-8612-EF44-B367-6B37A6ABD1FF}"/>
              </a:ext>
            </a:extLst>
          </p:cNvPr>
          <p:cNvSpPr txBox="1"/>
          <p:nvPr/>
        </p:nvSpPr>
        <p:spPr>
          <a:xfrm>
            <a:off x="5803862" y="176887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專案新建完成</a:t>
            </a:r>
          </a:p>
        </p:txBody>
      </p:sp>
    </p:spTree>
    <p:extLst>
      <p:ext uri="{BB962C8B-B14F-4D97-AF65-F5344CB8AC3E}">
        <p14:creationId xmlns:p14="http://schemas.microsoft.com/office/powerpoint/2010/main" val="230030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4903AF-1CA1-5D42-9D92-2DD720AC5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1557"/>
            <a:ext cx="10515600" cy="4351338"/>
          </a:xfrm>
        </p:spPr>
        <p:txBody>
          <a:bodyPr/>
          <a:lstStyle/>
          <a:p>
            <a:endParaRPr lang="en" altLang="zh-TW" i="1" dirty="0"/>
          </a:p>
          <a:p>
            <a:endParaRPr lang="en" altLang="zh-TW" i="1" dirty="0"/>
          </a:p>
          <a:p>
            <a:endParaRPr lang="en" altLang="zh-TW" i="1" dirty="0"/>
          </a:p>
          <a:p>
            <a:endParaRPr lang="en" altLang="zh-TW" i="1" dirty="0"/>
          </a:p>
          <a:p>
            <a:pPr algn="ctr"/>
            <a:r>
              <a:rPr lang="en" altLang="zh-TW" sz="2400" i="1" dirty="0"/>
              <a:t>contract </a:t>
            </a:r>
            <a:r>
              <a:rPr lang="zh-TW" altLang="en-US" sz="2400" i="1" dirty="0"/>
              <a:t>撰寫 → 產生 </a:t>
            </a:r>
            <a:r>
              <a:rPr lang="en" altLang="zh-TW" sz="2400" i="1" dirty="0"/>
              <a:t>contract </a:t>
            </a:r>
            <a:r>
              <a:rPr lang="zh-TW" altLang="en-US" sz="2400" i="1" dirty="0"/>
              <a:t>的 </a:t>
            </a:r>
            <a:r>
              <a:rPr lang="en" altLang="zh-TW" sz="2400" i="1" dirty="0"/>
              <a:t>Java </a:t>
            </a:r>
            <a:r>
              <a:rPr lang="zh-TW" altLang="en-US" sz="2400" i="1" dirty="0"/>
              <a:t>檔 </a:t>
            </a:r>
            <a:r>
              <a:rPr lang="en-US" altLang="zh-TW" sz="2400" i="1" dirty="0"/>
              <a:t>(</a:t>
            </a:r>
            <a:r>
              <a:rPr lang="zh-CN" altLang="en-US" sz="2400" i="1" dirty="0"/>
              <a:t>轉檔</a:t>
            </a:r>
            <a:r>
              <a:rPr lang="en-US" altLang="zh-TW" sz="2400" i="1" dirty="0"/>
              <a:t>)</a:t>
            </a:r>
            <a:r>
              <a:rPr lang="zh-TW" altLang="en-US" sz="2400" i="1" dirty="0"/>
              <a:t>→ </a:t>
            </a:r>
            <a:r>
              <a:rPr lang="en" altLang="zh-TW" sz="2400" i="1" dirty="0"/>
              <a:t>Coding(</a:t>
            </a:r>
            <a:r>
              <a:rPr lang="zh-CN" altLang="en-US" sz="2400" i="1" dirty="0"/>
              <a:t>手機或平台</a:t>
            </a:r>
            <a:r>
              <a:rPr lang="en-US" altLang="zh-CN" sz="2400" i="1" dirty="0"/>
              <a:t>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B43436-7B93-C944-8AF6-53C598FBC21B}"/>
              </a:ext>
            </a:extLst>
          </p:cNvPr>
          <p:cNvSpPr txBox="1"/>
          <p:nvPr/>
        </p:nvSpPr>
        <p:spPr>
          <a:xfrm>
            <a:off x="2783456" y="448574"/>
            <a:ext cx="662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600" dirty="0"/>
              <a:t>開發流程</a:t>
            </a:r>
          </a:p>
        </p:txBody>
      </p:sp>
    </p:spTree>
    <p:extLst>
      <p:ext uri="{BB962C8B-B14F-4D97-AF65-F5344CB8AC3E}">
        <p14:creationId xmlns:p14="http://schemas.microsoft.com/office/powerpoint/2010/main" val="360622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70977-F9A8-AC4F-80C5-9F186FFB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4935"/>
          </a:xfrm>
        </p:spPr>
        <p:txBody>
          <a:bodyPr/>
          <a:lstStyle/>
          <a:p>
            <a:pPr algn="ctr"/>
            <a:r>
              <a:rPr kumimoji="1" lang="en-US" altLang="zh-TW" dirty="0"/>
              <a:t>Solidity</a:t>
            </a:r>
            <a:r>
              <a:rPr kumimoji="1" lang="zh-CN" altLang="en-US" dirty="0"/>
              <a:t>轉檔為</a:t>
            </a:r>
            <a:r>
              <a:rPr kumimoji="1" lang="en-US" altLang="zh-CN" dirty="0"/>
              <a:t>Java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BD5863-78E1-7846-8C5E-D90002DE2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488"/>
            <a:ext cx="10515600" cy="5624512"/>
          </a:xfrm>
        </p:spPr>
        <p:txBody>
          <a:bodyPr/>
          <a:lstStyle/>
          <a:p>
            <a:r>
              <a:rPr lang="zh-CN" altLang="en-US" dirty="0"/>
              <a:t>將</a:t>
            </a:r>
            <a:r>
              <a:rPr lang="en-US" altLang="zh-CN" dirty="0"/>
              <a:t>.sol</a:t>
            </a:r>
            <a:r>
              <a:rPr lang="zh-CN" altLang="en-US" dirty="0"/>
              <a:t>檔編譯後產生兩個文件為</a:t>
            </a:r>
            <a:r>
              <a:rPr lang="en-US" altLang="zh-CN" dirty="0"/>
              <a:t>.bin</a:t>
            </a:r>
            <a:r>
              <a:rPr lang="zh-CN" altLang="en-US" dirty="0"/>
              <a:t>和</a:t>
            </a:r>
            <a:r>
              <a:rPr lang="en-US" altLang="zh-CN" dirty="0"/>
              <a:t>.</a:t>
            </a:r>
            <a:r>
              <a:rPr lang="en-US" altLang="zh-CN" dirty="0" err="1"/>
              <a:t>abi</a:t>
            </a:r>
            <a:r>
              <a:rPr lang="zh-CN" altLang="en-US" dirty="0"/>
              <a:t>檔案</a:t>
            </a:r>
            <a:endParaRPr lang="en" altLang="zh-TW" dirty="0"/>
          </a:p>
          <a:p>
            <a:r>
              <a:rPr lang="en" altLang="zh-TW" dirty="0"/>
              <a:t>ABI(Application Binary Interface) </a:t>
            </a:r>
            <a:r>
              <a:rPr lang="zh-TW" altLang="en-US" dirty="0"/>
              <a:t>是程式間互動的介面，內容是由</a:t>
            </a:r>
            <a:r>
              <a:rPr lang="en-US" altLang="zh-TW" dirty="0"/>
              <a:t>JSON</a:t>
            </a:r>
            <a:r>
              <a:rPr lang="zh-CN" altLang="en-US" dirty="0"/>
              <a:t>格式組成，依照格式內容即可暸解函式內容或變數型態等資訊。</a:t>
            </a:r>
            <a:r>
              <a:rPr lang="en" altLang="zh-TW" dirty="0">
                <a:hlinkClick r:id="rId2"/>
              </a:rPr>
              <a:t>https://github.com/web3j/web3j/releases</a:t>
            </a:r>
            <a:endParaRPr lang="en" altLang="zh-TW" dirty="0"/>
          </a:p>
          <a:p>
            <a:endParaRPr kumimoji="1" lang="en" altLang="zh-TW" dirty="0"/>
          </a:p>
          <a:p>
            <a:r>
              <a:rPr kumimoji="1" lang="en-US" altLang="zh-TW" dirty="0"/>
              <a:t>Bin(</a:t>
            </a:r>
            <a:r>
              <a:rPr kumimoji="1" lang="en-US" altLang="zh-TW" dirty="0" err="1"/>
              <a:t>ByteCode</a:t>
            </a:r>
            <a:r>
              <a:rPr kumimoji="1" lang="en-US" altLang="zh-TW" dirty="0"/>
              <a:t>) : </a:t>
            </a:r>
            <a:r>
              <a:rPr kumimoji="1" lang="zh-CN" altLang="en-US" dirty="0"/>
              <a:t>將</a:t>
            </a:r>
            <a:r>
              <a:rPr kumimoji="1" lang="en-US" altLang="zh-CN" dirty="0"/>
              <a:t>Solidity </a:t>
            </a:r>
            <a:r>
              <a:rPr kumimoji="1" lang="zh-CN" altLang="en-US" dirty="0"/>
              <a:t>編譯成機器碼，不會因為環境或平台的不同而無法使用。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887129-DBA5-0743-802F-4E9614F0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14" y="4614039"/>
            <a:ext cx="9459172" cy="20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75F02-D0ED-7A40-8ADD-C1E4941D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320"/>
          </a:xfrm>
        </p:spPr>
        <p:txBody>
          <a:bodyPr/>
          <a:lstStyle/>
          <a:p>
            <a:pPr algn="ctr"/>
            <a:r>
              <a:rPr kumimoji="1" lang="en-US" altLang="zh-TW" dirty="0"/>
              <a:t>bin</a:t>
            </a:r>
            <a:r>
              <a:rPr kumimoji="1" lang="zh-CN" altLang="en-US" dirty="0"/>
              <a:t>及</a:t>
            </a:r>
            <a:r>
              <a:rPr kumimoji="1" lang="en-US" altLang="zh-CN" dirty="0" err="1"/>
              <a:t>abi</a:t>
            </a:r>
            <a:r>
              <a:rPr kumimoji="1" lang="zh-CN" altLang="en-US" dirty="0"/>
              <a:t>內容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424BF6-9695-C343-8153-754D8B635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75"/>
          <a:stretch/>
        </p:blipFill>
        <p:spPr>
          <a:xfrm>
            <a:off x="761040" y="1698601"/>
            <a:ext cx="3396892" cy="50990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F965E6-1680-CD4D-BB9D-8B54B389F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9"/>
          <a:stretch/>
        </p:blipFill>
        <p:spPr>
          <a:xfrm>
            <a:off x="5309959" y="1698601"/>
            <a:ext cx="6758396" cy="509901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22432E6-D88E-6449-92D7-CF9D3CCCCB9C}"/>
              </a:ext>
            </a:extLst>
          </p:cNvPr>
          <p:cNvSpPr txBox="1"/>
          <p:nvPr/>
        </p:nvSpPr>
        <p:spPr>
          <a:xfrm>
            <a:off x="761040" y="1329269"/>
            <a:ext cx="285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.</a:t>
            </a:r>
            <a:r>
              <a:rPr kumimoji="1" lang="en-US" altLang="zh-TW" dirty="0" err="1"/>
              <a:t>abi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BE9465-642D-C74B-A527-AD84D702D647}"/>
              </a:ext>
            </a:extLst>
          </p:cNvPr>
          <p:cNvSpPr txBox="1"/>
          <p:nvPr/>
        </p:nvSpPr>
        <p:spPr>
          <a:xfrm>
            <a:off x="5309959" y="1329269"/>
            <a:ext cx="285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.bin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588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232F1E-486B-AC4F-95AC-1585EF5B5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106"/>
            <a:ext cx="10515600" cy="545189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安裝</a:t>
            </a:r>
            <a:r>
              <a:rPr lang="en-US" altLang="zh-CN" dirty="0" err="1"/>
              <a:t>solc</a:t>
            </a:r>
            <a:r>
              <a:rPr lang="en-US" altLang="zh-CN" dirty="0"/>
              <a:t> :</a:t>
            </a:r>
            <a:r>
              <a:rPr lang="en" altLang="zh-TW" dirty="0">
                <a:hlinkClick r:id="rId2"/>
              </a:rPr>
              <a:t>https://github.com/ethereum/solidity/releases</a:t>
            </a:r>
            <a:r>
              <a:rPr lang="en" altLang="zh-TW" dirty="0"/>
              <a:t> (Version 0.5.13)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解壓縮完後，下指令進到</a:t>
            </a:r>
            <a:r>
              <a:rPr lang="en-US" altLang="zh-CN" dirty="0"/>
              <a:t>solidity-windows</a:t>
            </a:r>
            <a:r>
              <a:rPr lang="zh-CN" altLang="en-US" dirty="0"/>
              <a:t>目錄中。</a:t>
            </a:r>
            <a:endParaRPr lang="en" altLang="zh-TW" dirty="0"/>
          </a:p>
          <a:p>
            <a:pPr>
              <a:lnSpc>
                <a:spcPct val="120000"/>
              </a:lnSpc>
            </a:pPr>
            <a:r>
              <a:rPr lang="zh-CN" altLang="en-US" dirty="0"/>
              <a:t>指令：</a:t>
            </a:r>
            <a:r>
              <a:rPr lang="en" altLang="zh-TW" dirty="0" err="1">
                <a:solidFill>
                  <a:srgbClr val="FF0000"/>
                </a:solidFill>
              </a:rPr>
              <a:t>solc</a:t>
            </a:r>
            <a:r>
              <a:rPr lang="en" altLang="zh-TW" dirty="0">
                <a:solidFill>
                  <a:srgbClr val="FF0000"/>
                </a:solidFill>
              </a:rPr>
              <a:t> </a:t>
            </a:r>
            <a:r>
              <a:rPr lang="en" altLang="zh-TW" dirty="0" err="1">
                <a:solidFill>
                  <a:srgbClr val="FF0000"/>
                </a:solidFill>
              </a:rPr>
              <a:t>Example.sol</a:t>
            </a:r>
            <a:r>
              <a:rPr lang="en" altLang="zh-TW" dirty="0">
                <a:solidFill>
                  <a:srgbClr val="FF0000"/>
                </a:solidFill>
              </a:rPr>
              <a:t> --bin --</a:t>
            </a:r>
            <a:r>
              <a:rPr lang="en" altLang="zh-TW" dirty="0" err="1">
                <a:solidFill>
                  <a:srgbClr val="FF0000"/>
                </a:solidFill>
              </a:rPr>
              <a:t>abi</a:t>
            </a:r>
            <a:r>
              <a:rPr lang="en" altLang="zh-TW" dirty="0">
                <a:solidFill>
                  <a:srgbClr val="FF0000"/>
                </a:solidFill>
              </a:rPr>
              <a:t> --optimize -o &lt;output-directory&gt;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成功後桌面產生許多</a:t>
            </a:r>
            <a:r>
              <a:rPr lang="en-US" altLang="zh-CN" dirty="0"/>
              <a:t>ABI</a:t>
            </a:r>
            <a:r>
              <a:rPr lang="zh-CN" altLang="en-US" dirty="0"/>
              <a:t>及</a:t>
            </a:r>
            <a:r>
              <a:rPr lang="en-US" altLang="zh-CN" dirty="0"/>
              <a:t>BIN</a:t>
            </a:r>
            <a:r>
              <a:rPr lang="zh-CN" altLang="en-US" dirty="0"/>
              <a:t>檔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" altLang="zh-TW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編譯輸出</a:t>
            </a:r>
            <a:r>
              <a:rPr lang="en" altLang="zh-TW" dirty="0"/>
              <a:t>interface</a:t>
            </a:r>
            <a:br>
              <a:rPr lang="en" altLang="zh-TW" dirty="0"/>
            </a:br>
            <a:r>
              <a:rPr lang="en" altLang="zh-TW" dirty="0"/>
              <a:t>--</a:t>
            </a:r>
            <a:r>
              <a:rPr lang="en" altLang="zh-TW" dirty="0" err="1"/>
              <a:t>abi</a:t>
            </a:r>
            <a:endParaRPr lang="en" altLang="zh-TW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編譯輸出</a:t>
            </a:r>
            <a:r>
              <a:rPr lang="en" altLang="zh-TW" dirty="0"/>
              <a:t>bytecode</a:t>
            </a:r>
            <a:br>
              <a:rPr lang="en" altLang="zh-TW" dirty="0"/>
            </a:br>
            <a:r>
              <a:rPr lang="en" altLang="zh-TW" dirty="0"/>
              <a:t>--bin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編譯最佳化</a:t>
            </a:r>
            <a:br>
              <a:rPr lang="zh-TW" altLang="en-US" dirty="0"/>
            </a:br>
            <a:r>
              <a:rPr lang="en-US" altLang="zh-TW" dirty="0"/>
              <a:t>--</a:t>
            </a:r>
            <a:r>
              <a:rPr lang="en" altLang="zh-TW" dirty="0"/>
              <a:t>optimize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TW" altLang="en-US" dirty="0"/>
              <a:t>編譯輸出目錄</a:t>
            </a:r>
            <a:br>
              <a:rPr lang="zh-TW" altLang="en-US" dirty="0"/>
            </a:br>
            <a:r>
              <a:rPr lang="en-US" altLang="zh-TW" dirty="0"/>
              <a:t>-</a:t>
            </a:r>
            <a:r>
              <a:rPr lang="en" altLang="zh-TW" dirty="0"/>
              <a:t>o &lt;path&gt;</a:t>
            </a:r>
          </a:p>
          <a:p>
            <a:endParaRPr lang="en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ACB490-8A5E-B74C-880D-93BC81FBAF7C}"/>
              </a:ext>
            </a:extLst>
          </p:cNvPr>
          <p:cNvSpPr txBox="1"/>
          <p:nvPr/>
        </p:nvSpPr>
        <p:spPr>
          <a:xfrm>
            <a:off x="3256921" y="431322"/>
            <a:ext cx="5678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solc</a:t>
            </a:r>
            <a:r>
              <a:rPr kumimoji="1" lang="zh-CN" altLang="en-US" sz="3200" dirty="0"/>
              <a:t>編譯合約產生</a:t>
            </a:r>
            <a:r>
              <a:rPr kumimoji="1" lang="en-US" altLang="zh-CN" sz="3200" dirty="0"/>
              <a:t>ABI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BIN</a:t>
            </a:r>
            <a:r>
              <a:rPr kumimoji="1" lang="zh-CN" altLang="en-US" sz="3200" dirty="0"/>
              <a:t>檔案</a:t>
            </a:r>
            <a:endParaRPr kumimoji="1"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6846F7-A76D-754A-B461-C7BAD032B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97656"/>
            <a:ext cx="5970480" cy="4160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95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9DB1CC-7B37-6847-BC0D-C713AFB7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38" y="183971"/>
            <a:ext cx="10515600" cy="1040981"/>
          </a:xfrm>
        </p:spPr>
        <p:txBody>
          <a:bodyPr/>
          <a:lstStyle/>
          <a:p>
            <a:pPr algn="ctr"/>
            <a:r>
              <a:rPr kumimoji="1" lang="zh-CN" altLang="en-US" dirty="0"/>
              <a:t>透過</a:t>
            </a:r>
            <a:r>
              <a:rPr kumimoji="1" lang="en-US" altLang="zh-TW" dirty="0"/>
              <a:t>WEB3J</a:t>
            </a:r>
            <a:r>
              <a:rPr kumimoji="1" lang="zh-CN" altLang="en-US" dirty="0"/>
              <a:t>轉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檔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AF2255-D4D6-6E4D-989D-54A506210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65" y="1406107"/>
            <a:ext cx="11869947" cy="52707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" altLang="zh-TW" sz="2400" dirty="0"/>
              <a:t>Web3j </a:t>
            </a:r>
            <a:r>
              <a:rPr lang="zh-TW" altLang="en-US" sz="2400" dirty="0"/>
              <a:t>需要 </a:t>
            </a:r>
            <a:r>
              <a:rPr lang="en-US" altLang="zh-TW" sz="2400" dirty="0"/>
              <a:t>.</a:t>
            </a:r>
            <a:r>
              <a:rPr lang="en" altLang="zh-TW" sz="2400" dirty="0" err="1"/>
              <a:t>abi</a:t>
            </a:r>
            <a:r>
              <a:rPr lang="en" altLang="zh-TW" sz="2400" dirty="0"/>
              <a:t> </a:t>
            </a:r>
            <a:r>
              <a:rPr lang="zh-TW" altLang="en-US" sz="2400" dirty="0"/>
              <a:t>及 </a:t>
            </a:r>
            <a:r>
              <a:rPr lang="en-US" altLang="zh-TW" sz="2400" dirty="0"/>
              <a:t>.</a:t>
            </a:r>
            <a:r>
              <a:rPr lang="en" altLang="zh-TW" sz="2400" dirty="0"/>
              <a:t>bin </a:t>
            </a:r>
            <a:r>
              <a:rPr lang="zh-TW" altLang="en-US" sz="2400" dirty="0"/>
              <a:t>兩個檔案來產生 </a:t>
            </a:r>
            <a:r>
              <a:rPr lang="en" altLang="zh-TW" sz="2400" dirty="0"/>
              <a:t>Java </a:t>
            </a:r>
            <a:r>
              <a:rPr lang="zh-TW" altLang="en-US" sz="2400" dirty="0"/>
              <a:t>檔</a:t>
            </a:r>
            <a:endParaRPr lang="en-US" altLang="zh-TW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" altLang="zh-TW" sz="2400" dirty="0">
                <a:hlinkClick r:id="rId2"/>
              </a:rPr>
              <a:t>https://github.com/web3j/web3j/releases</a:t>
            </a:r>
            <a:r>
              <a:rPr lang="en" altLang="zh-TW" sz="2400" dirty="0"/>
              <a:t>(v4.5.5)</a:t>
            </a:r>
          </a:p>
          <a:p>
            <a:pPr marL="0" indent="0">
              <a:lnSpc>
                <a:spcPct val="100000"/>
              </a:lnSpc>
              <a:buNone/>
            </a:pPr>
            <a:endParaRPr lang="en" altLang="zh-TW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解壓縮完檔案後，下指令進到</a:t>
            </a:r>
            <a:r>
              <a:rPr lang="en-US" altLang="zh-CN" sz="2400" dirty="0"/>
              <a:t>\bin</a:t>
            </a:r>
            <a:r>
              <a:rPr lang="zh-CN" altLang="en-US" sz="2400" dirty="0"/>
              <a:t>資料夾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" altLang="zh-TW" sz="2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/>
              <a:t>指令：</a:t>
            </a:r>
            <a:r>
              <a:rPr lang="en" altLang="zh-TW" sz="2400" dirty="0"/>
              <a:t>web3j solidity generate -b &lt;</a:t>
            </a:r>
            <a:r>
              <a:rPr lang="en-US" altLang="zh-TW" sz="2400" dirty="0"/>
              <a:t>.</a:t>
            </a:r>
            <a:r>
              <a:rPr lang="en" altLang="zh-TW" sz="2400" dirty="0"/>
              <a:t>bin</a:t>
            </a:r>
            <a:r>
              <a:rPr lang="zh-CN" altLang="en-US" sz="2400" dirty="0"/>
              <a:t>路徑</a:t>
            </a:r>
            <a:r>
              <a:rPr lang="en" altLang="zh-TW" sz="2400" dirty="0"/>
              <a:t>&gt;</a:t>
            </a:r>
            <a:r>
              <a:rPr lang="zh-TW" altLang="en-US" sz="2400" dirty="0"/>
              <a:t> </a:t>
            </a:r>
            <a:r>
              <a:rPr lang="en" altLang="zh-TW" sz="2400" dirty="0"/>
              <a:t>–a</a:t>
            </a:r>
            <a:r>
              <a:rPr lang="zh-TW" altLang="en-US" sz="2400" dirty="0"/>
              <a:t> </a:t>
            </a:r>
            <a:r>
              <a:rPr lang="en-US" altLang="zh-TW" sz="2400" dirty="0"/>
              <a:t>&lt;.</a:t>
            </a:r>
            <a:r>
              <a:rPr lang="en-US" altLang="zh-TW" sz="2400" dirty="0" err="1"/>
              <a:t>abi</a:t>
            </a:r>
            <a:r>
              <a:rPr lang="zh-CN" altLang="en-US" sz="2400" dirty="0"/>
              <a:t>路徑</a:t>
            </a:r>
            <a:r>
              <a:rPr lang="en-US" altLang="zh-TW" sz="2400" dirty="0"/>
              <a:t>&gt;</a:t>
            </a:r>
            <a:r>
              <a:rPr lang="zh-TW" altLang="en-US" sz="2400" dirty="0"/>
              <a:t> </a:t>
            </a:r>
            <a:r>
              <a:rPr lang="en" altLang="zh-TW" sz="2400" dirty="0"/>
              <a:t>-o &lt;</a:t>
            </a:r>
            <a:r>
              <a:rPr lang="zh-CN" altLang="en-US" sz="2400" dirty="0"/>
              <a:t>輸出路徑</a:t>
            </a:r>
            <a:r>
              <a:rPr lang="en" altLang="zh-TW" sz="2400" dirty="0"/>
              <a:t>&gt;</a:t>
            </a:r>
            <a:r>
              <a:rPr lang="zh-TW" altLang="en-US" sz="2400" dirty="0"/>
              <a:t> </a:t>
            </a:r>
            <a:r>
              <a:rPr lang="en" altLang="zh-TW" sz="2400" dirty="0"/>
              <a:t>-p </a:t>
            </a:r>
            <a:r>
              <a:rPr lang="en" altLang="zh-TW" sz="2400" dirty="0" err="1"/>
              <a:t>com.contract</a:t>
            </a:r>
            <a:endParaRPr lang="en" altLang="zh-TW" sz="24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/>
              <a:t>桌面</a:t>
            </a:r>
            <a:r>
              <a:rPr lang="zh-CN" altLang="en-US" sz="2400" dirty="0"/>
              <a:t>會產生一個</a:t>
            </a:r>
            <a:r>
              <a:rPr lang="en-US" altLang="zh-CN" sz="2400" dirty="0"/>
              <a:t>Package</a:t>
            </a:r>
            <a:r>
              <a:rPr lang="zh-CN" altLang="en-US" sz="2400" dirty="0"/>
              <a:t>資料夾，裡面有產生的</a:t>
            </a:r>
            <a:r>
              <a:rPr lang="en-US" altLang="zh-CN" sz="2400" dirty="0"/>
              <a:t>java</a:t>
            </a:r>
            <a:r>
              <a:rPr lang="zh-CN" altLang="en-US" sz="2400" dirty="0"/>
              <a:t>檔案</a:t>
            </a:r>
            <a:endParaRPr lang="en" altLang="zh-TW" sz="2400" dirty="0"/>
          </a:p>
          <a:p>
            <a:pPr marL="0" indent="0">
              <a:buNone/>
            </a:pPr>
            <a:endParaRPr lang="en" altLang="zh-TW" sz="2200" dirty="0"/>
          </a:p>
          <a:p>
            <a:pPr marL="0" indent="0">
              <a:buNone/>
            </a:pPr>
            <a:endParaRPr lang="en" altLang="zh-TW" sz="2200" dirty="0"/>
          </a:p>
          <a:p>
            <a:pPr marL="0" indent="0">
              <a:buNone/>
            </a:pPr>
            <a:endParaRPr lang="en" altLang="zh-TW" sz="2200" dirty="0"/>
          </a:p>
          <a:p>
            <a:pPr marL="0" indent="0">
              <a:buNone/>
            </a:pPr>
            <a:endParaRPr lang="en" altLang="zh-TW" sz="2200" dirty="0"/>
          </a:p>
          <a:p>
            <a:pPr marL="0" indent="0">
              <a:buNone/>
            </a:pPr>
            <a:endParaRPr lang="en" altLang="zh-TW" sz="2200" dirty="0"/>
          </a:p>
          <a:p>
            <a:pPr marL="0" indent="0">
              <a:buNone/>
            </a:pPr>
            <a:endParaRPr lang="en" altLang="zh-TW" sz="2200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4157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9DB1CC-7B37-6847-BC0D-C713AFB7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706"/>
            <a:ext cx="10515600" cy="1040981"/>
          </a:xfrm>
        </p:spPr>
        <p:txBody>
          <a:bodyPr/>
          <a:lstStyle/>
          <a:p>
            <a:pPr algn="ctr"/>
            <a:r>
              <a:rPr kumimoji="1" lang="zh-CN" altLang="en-US" dirty="0"/>
              <a:t>透過</a:t>
            </a:r>
            <a:r>
              <a:rPr kumimoji="1" lang="en-US" altLang="zh-TW" dirty="0"/>
              <a:t>WEB3J</a:t>
            </a:r>
            <a:r>
              <a:rPr kumimoji="1" lang="zh-CN" altLang="en-US" dirty="0"/>
              <a:t>轉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檔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5EF62D-B4D5-034E-81B5-5BA44AE7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443" y="1380226"/>
            <a:ext cx="7695113" cy="53420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5A0787F-AEEC-844E-9EA0-79141DF1A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2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947AA-D010-2949-BA94-658B1C4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開始</a:t>
            </a:r>
            <a:r>
              <a:rPr kumimoji="1" lang="en-US" altLang="zh-TW" dirty="0" err="1"/>
              <a:t>Dapp</a:t>
            </a:r>
            <a:r>
              <a:rPr kumimoji="1" lang="zh-CN" altLang="en-US" dirty="0"/>
              <a:t>鑚寫</a:t>
            </a: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17D27F-1AD2-5043-B06A-81F03D97D328}"/>
              </a:ext>
            </a:extLst>
          </p:cNvPr>
          <p:cNvSpPr txBox="1"/>
          <p:nvPr/>
        </p:nvSpPr>
        <p:spPr>
          <a:xfrm>
            <a:off x="4112123" y="365125"/>
            <a:ext cx="3967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/>
              <a:t>開始攥寫</a:t>
            </a:r>
            <a:r>
              <a:rPr kumimoji="1" lang="en-US" altLang="zh-TW" sz="4800" dirty="0" err="1"/>
              <a:t>Dapp</a:t>
            </a:r>
            <a:endParaRPr kumimoji="1" lang="zh-TW" altLang="en-US" sz="4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898725-63D1-154F-9690-A833F82B2631}"/>
              </a:ext>
            </a:extLst>
          </p:cNvPr>
          <p:cNvSpPr txBox="1"/>
          <p:nvPr/>
        </p:nvSpPr>
        <p:spPr>
          <a:xfrm>
            <a:off x="1039089" y="1690687"/>
            <a:ext cx="99004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4000" dirty="0"/>
              <a:t>Ganache (</a:t>
            </a:r>
            <a:r>
              <a:rPr kumimoji="1" lang="zh-CN" altLang="en-US" sz="4000" dirty="0"/>
              <a:t>請先將</a:t>
            </a:r>
            <a:r>
              <a:rPr kumimoji="1" lang="en-US" altLang="zh-CN" sz="4000" dirty="0"/>
              <a:t>2</a:t>
            </a:r>
            <a:r>
              <a:rPr kumimoji="1" lang="zh-CN" altLang="en-US" sz="4000" dirty="0"/>
              <a:t>組私鑰匯入至</a:t>
            </a:r>
            <a:r>
              <a:rPr kumimoji="1" lang="en-US" altLang="zh-CN" sz="4000" dirty="0" err="1"/>
              <a:t>MetaMask</a:t>
            </a:r>
            <a:r>
              <a:rPr kumimoji="1" lang="en-US" altLang="zh-TW" sz="4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4000" dirty="0"/>
              <a:t>Android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4000" dirty="0"/>
              <a:t>Remix IDE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1938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9DB1CC-7B37-6847-BC0D-C713AFB7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706"/>
            <a:ext cx="10515600" cy="1040981"/>
          </a:xfrm>
        </p:spPr>
        <p:txBody>
          <a:bodyPr/>
          <a:lstStyle/>
          <a:p>
            <a:pPr algn="ctr"/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Studio</a:t>
            </a:r>
            <a:r>
              <a:rPr kumimoji="1" lang="zh-TW" altLang="en-US" dirty="0"/>
              <a:t> 套件設定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9B6FD0-CACD-1247-925D-9BC3B85E9327}"/>
              </a:ext>
            </a:extLst>
          </p:cNvPr>
          <p:cNvSpPr txBox="1"/>
          <p:nvPr/>
        </p:nvSpPr>
        <p:spPr>
          <a:xfrm>
            <a:off x="2976113" y="18029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21F3E1-E6EC-C646-86BC-B473349FB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07"/>
          <a:stretch/>
        </p:blipFill>
        <p:spPr>
          <a:xfrm>
            <a:off x="580992" y="1987587"/>
            <a:ext cx="4292933" cy="4729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BBD5B5F-C242-054A-86D3-2AB90AF94C2B}"/>
              </a:ext>
            </a:extLst>
          </p:cNvPr>
          <p:cNvSpPr txBox="1"/>
          <p:nvPr/>
        </p:nvSpPr>
        <p:spPr>
          <a:xfrm>
            <a:off x="584568" y="1147638"/>
            <a:ext cx="4012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在</a:t>
            </a:r>
            <a:r>
              <a:rPr lang="en" altLang="zh-TW" dirty="0"/>
              <a:t>Android studio3.0</a:t>
            </a:r>
            <a:r>
              <a:rPr lang="zh-TW" altLang="en-US" dirty="0"/>
              <a:t>中，</a:t>
            </a:r>
            <a:r>
              <a:rPr lang="en" altLang="zh-TW" dirty="0"/>
              <a:t>compile</a:t>
            </a:r>
            <a:r>
              <a:rPr lang="zh-TW" altLang="en-US" dirty="0"/>
              <a:t>已被</a:t>
            </a:r>
            <a:r>
              <a:rPr lang="en" altLang="zh-TW" dirty="0"/>
              <a:t>implementation</a:t>
            </a:r>
            <a:r>
              <a:rPr lang="zh-TW" altLang="en-US" dirty="0"/>
              <a:t>和</a:t>
            </a:r>
            <a:r>
              <a:rPr lang="en" altLang="zh-TW" dirty="0" err="1"/>
              <a:t>api</a:t>
            </a:r>
            <a:r>
              <a:rPr lang="zh-TW" altLang="en-US" dirty="0"/>
              <a:t>替代</a:t>
            </a:r>
            <a:endParaRPr kumimoji="1"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0FCA03F-D781-2C4D-AEDF-888D5F25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14" y="1987587"/>
            <a:ext cx="6996148" cy="4045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336EEE-6CD3-1149-A587-014B094CC3F9}"/>
              </a:ext>
            </a:extLst>
          </p:cNvPr>
          <p:cNvSpPr txBox="1"/>
          <p:nvPr/>
        </p:nvSpPr>
        <p:spPr>
          <a:xfrm>
            <a:off x="5118214" y="1147638"/>
            <a:ext cx="439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至</a:t>
            </a:r>
            <a:r>
              <a:rPr kumimoji="1" lang="en-US" altLang="zh-TW" dirty="0" err="1"/>
              <a:t>build.gradle</a:t>
            </a:r>
            <a:r>
              <a:rPr kumimoji="1" lang="en-US" altLang="zh-TW" dirty="0"/>
              <a:t>(app)</a:t>
            </a:r>
            <a:r>
              <a:rPr kumimoji="1" lang="zh-TW" altLang="en-US" dirty="0"/>
              <a:t>，添加所需套件模組</a:t>
            </a:r>
          </a:p>
        </p:txBody>
      </p:sp>
    </p:spTree>
    <p:extLst>
      <p:ext uri="{BB962C8B-B14F-4D97-AF65-F5344CB8AC3E}">
        <p14:creationId xmlns:p14="http://schemas.microsoft.com/office/powerpoint/2010/main" val="256947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9016D-E948-2B4F-AB05-3AD30D40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 err="1"/>
              <a:t>Dapp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1026" name="Picture 2" descr="https://lh4.googleusercontent.com/dxyFK6bZFUrbG_YYhK0dvYO6_pHS4HYOmmdhKOg8DxdwIkj6d8GotL4z8LBBQVHsdkRv2iD3_ayI8VwkDJd5NZgrRwY17b2sPzmjJk7qglFSOhon5mxtu_qzZhL5bR-s0hL_XyQLAIVyGZ6jUw">
            <a:extLst>
              <a:ext uri="{FF2B5EF4-FFF2-40B4-BE49-F238E27FC236}">
                <a16:creationId xmlns:a16="http://schemas.microsoft.com/office/drawing/2014/main" id="{83200D70-3AAF-834F-BC74-8BEAC54799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37" y="1690688"/>
            <a:ext cx="8912525" cy="503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5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9DB1CC-7B37-6847-BC0D-C713AFB7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706"/>
            <a:ext cx="10515600" cy="1040981"/>
          </a:xfrm>
        </p:spPr>
        <p:txBody>
          <a:bodyPr/>
          <a:lstStyle/>
          <a:p>
            <a:pPr algn="ctr"/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Studio</a:t>
            </a:r>
            <a:r>
              <a:rPr kumimoji="1" lang="zh-TW" altLang="en-US" dirty="0"/>
              <a:t> 套件設定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9B6FD0-CACD-1247-925D-9BC3B85E9327}"/>
              </a:ext>
            </a:extLst>
          </p:cNvPr>
          <p:cNvSpPr txBox="1"/>
          <p:nvPr/>
        </p:nvSpPr>
        <p:spPr>
          <a:xfrm>
            <a:off x="2976113" y="18029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BD5B5F-C242-054A-86D3-2AB90AF94C2B}"/>
              </a:ext>
            </a:extLst>
          </p:cNvPr>
          <p:cNvSpPr txBox="1"/>
          <p:nvPr/>
        </p:nvSpPr>
        <p:spPr>
          <a:xfrm>
            <a:off x="1913850" y="1378471"/>
            <a:ext cx="82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將剛才轉出的</a:t>
            </a:r>
            <a:r>
              <a:rPr kumimoji="1" lang="en-US" altLang="zh-CN" dirty="0"/>
              <a:t>.java</a:t>
            </a:r>
            <a:r>
              <a:rPr kumimoji="1" lang="zh-CN" altLang="en-US" dirty="0"/>
              <a:t>檔案放進目錄中，即可開始撰寫程式碼，與以太坊進行溝通</a:t>
            </a:r>
            <a:endParaRPr kumimoji="1"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BA05F4-06CB-0D47-9927-73521972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50" y="1884071"/>
            <a:ext cx="8364297" cy="48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7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16024"/>
            <a:ext cx="10515600" cy="1060451"/>
          </a:xfrm>
        </p:spPr>
        <p:txBody>
          <a:bodyPr/>
          <a:lstStyle/>
          <a:p>
            <a:r>
              <a:rPr lang="zh-TW" altLang="en-US" dirty="0"/>
              <a:t>請至</a:t>
            </a:r>
            <a:r>
              <a:rPr lang="en-US" altLang="zh-TW" dirty="0"/>
              <a:t>res</a:t>
            </a:r>
            <a:r>
              <a:rPr lang="zh-TW" altLang="en-US" dirty="0"/>
              <a:t>資料夾右鍵點選 </a:t>
            </a:r>
            <a:r>
              <a:rPr lang="en-US" altLang="zh-TW" dirty="0"/>
              <a:t>new &gt; Directory</a:t>
            </a:r>
            <a:r>
              <a:rPr lang="zh-TW" altLang="en-US" dirty="0"/>
              <a:t>，名稱為</a:t>
            </a:r>
            <a:r>
              <a:rPr lang="en-US" altLang="zh-TW" dirty="0"/>
              <a:t>xml</a:t>
            </a:r>
          </a:p>
          <a:p>
            <a:r>
              <a:rPr lang="zh-TW" altLang="en-US" dirty="0"/>
              <a:t>點選</a:t>
            </a:r>
            <a:r>
              <a:rPr lang="en-US" altLang="zh-TW" dirty="0"/>
              <a:t>xml</a:t>
            </a:r>
            <a:r>
              <a:rPr lang="zh-TW" altLang="en-US" dirty="0"/>
              <a:t>資料夾右鍵</a:t>
            </a:r>
            <a:r>
              <a:rPr lang="en-US" altLang="zh-TW" dirty="0"/>
              <a:t>new &gt;File</a:t>
            </a:r>
            <a:r>
              <a:rPr lang="zh-TW" altLang="en-US" dirty="0"/>
              <a:t>，名稱為</a:t>
            </a:r>
            <a:r>
              <a:rPr lang="en-US" altLang="zh-TW" dirty="0"/>
              <a:t>network.xml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36" y="2387599"/>
            <a:ext cx="10706107" cy="4384676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4C9DB1CC-7B37-6847-BC0D-C713AFB7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pPr algn="ctr"/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Studio</a:t>
            </a:r>
            <a:r>
              <a:rPr kumimoji="1" lang="zh-TW" altLang="en-US" dirty="0"/>
              <a:t> 網路設定</a:t>
            </a:r>
          </a:p>
        </p:txBody>
      </p:sp>
    </p:spTree>
    <p:extLst>
      <p:ext uri="{BB962C8B-B14F-4D97-AF65-F5344CB8AC3E}">
        <p14:creationId xmlns:p14="http://schemas.microsoft.com/office/powerpoint/2010/main" val="2472490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4C9DB1CC-7B37-6847-BC0D-C713AFB7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5488"/>
            <a:ext cx="10515600" cy="1040981"/>
          </a:xfrm>
        </p:spPr>
        <p:txBody>
          <a:bodyPr/>
          <a:lstStyle/>
          <a:p>
            <a:pPr algn="ctr"/>
            <a:r>
              <a:rPr kumimoji="1" lang="en-US" altLang="zh-TW" dirty="0"/>
              <a:t>Android</a:t>
            </a:r>
            <a:r>
              <a:rPr kumimoji="1" lang="zh-TW" altLang="en-US" dirty="0"/>
              <a:t> </a:t>
            </a:r>
            <a:r>
              <a:rPr kumimoji="1" lang="en-US" altLang="zh-TW" dirty="0"/>
              <a:t>Studio</a:t>
            </a:r>
            <a:r>
              <a:rPr kumimoji="1" lang="zh-TW" altLang="en-US" dirty="0"/>
              <a:t> 網路設定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124363" y="1320986"/>
            <a:ext cx="873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/>
              <a:t>請至</a:t>
            </a:r>
            <a:r>
              <a:rPr lang="en-US" altLang="zh-TW" dirty="0"/>
              <a:t>AndroidManifest.xml</a:t>
            </a:r>
            <a:r>
              <a:rPr lang="zh-TW" altLang="en-US" dirty="0"/>
              <a:t>內增加網路設定</a:t>
            </a:r>
            <a:endParaRPr lang="en-US" altLang="zh-TW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/>
              <a:t> &lt;uses-permission </a:t>
            </a:r>
            <a:r>
              <a:rPr lang="en-US" altLang="zh-TW" dirty="0" err="1"/>
              <a:t>android:name</a:t>
            </a:r>
            <a:r>
              <a:rPr lang="en-US" altLang="zh-TW" dirty="0"/>
              <a:t>="</a:t>
            </a:r>
            <a:r>
              <a:rPr lang="en-US" altLang="zh-TW" dirty="0" err="1"/>
              <a:t>android.permission.INTERNET</a:t>
            </a:r>
            <a:r>
              <a:rPr lang="en-US" altLang="zh-TW" dirty="0"/>
              <a:t>" /&gt;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/>
              <a:t>&lt;application&gt;</a:t>
            </a:r>
            <a:r>
              <a:rPr lang="zh-TW" altLang="en-US" dirty="0"/>
              <a:t>標籤內增加 </a:t>
            </a:r>
            <a:r>
              <a:rPr lang="en-US" altLang="zh-TW" dirty="0"/>
              <a:t>:  </a:t>
            </a:r>
            <a:r>
              <a:rPr lang="en-US" altLang="zh-TW" dirty="0" err="1"/>
              <a:t>android:networkSecurityConfig</a:t>
            </a:r>
            <a:r>
              <a:rPr lang="en-US" altLang="zh-TW" dirty="0"/>
              <a:t>="@xml/network"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63" y="2434404"/>
            <a:ext cx="8768917" cy="42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AD5E759-4C42-D042-9748-88CDDC8B8B6D}"/>
              </a:ext>
            </a:extLst>
          </p:cNvPr>
          <p:cNvSpPr txBox="1"/>
          <p:nvPr/>
        </p:nvSpPr>
        <p:spPr>
          <a:xfrm>
            <a:off x="4457812" y="28263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dirty="0"/>
              <a:t>程式畫面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04D61E-1897-1142-9735-802A354B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7" y="1845425"/>
            <a:ext cx="2698000" cy="47964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B5ABE82-F58B-8143-9314-80A67B0C2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49" y="1845425"/>
            <a:ext cx="2697999" cy="479644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079D85-A3C1-DD44-9A83-7AD754515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508" y="1845425"/>
            <a:ext cx="2670361" cy="474730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3B0C26-D5F0-354D-9970-655FAE0A9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545" y="1845425"/>
            <a:ext cx="2670361" cy="474730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AD90B2F-8D87-E042-B3C9-B11187C347E5}"/>
              </a:ext>
            </a:extLst>
          </p:cNvPr>
          <p:cNvSpPr txBox="1"/>
          <p:nvPr/>
        </p:nvSpPr>
        <p:spPr>
          <a:xfrm>
            <a:off x="1224655" y="1363287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主頁面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C8935A7-7CE5-684D-8C7A-E5795156D0B3}"/>
              </a:ext>
            </a:extLst>
          </p:cNvPr>
          <p:cNvSpPr txBox="1"/>
          <p:nvPr/>
        </p:nvSpPr>
        <p:spPr>
          <a:xfrm>
            <a:off x="4316366" y="1363287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上架頁面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0F01AB8-6D8F-9B49-AA27-3800B4CAFB9C}"/>
              </a:ext>
            </a:extLst>
          </p:cNvPr>
          <p:cNvSpPr txBox="1"/>
          <p:nvPr/>
        </p:nvSpPr>
        <p:spPr>
          <a:xfrm>
            <a:off x="7126690" y="1363287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購買頁面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570A75-0D45-CB4A-BB68-0F497A472CBA}"/>
              </a:ext>
            </a:extLst>
          </p:cNvPr>
          <p:cNvSpPr txBox="1"/>
          <p:nvPr/>
        </p:nvSpPr>
        <p:spPr>
          <a:xfrm>
            <a:off x="10043727" y="1365073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查詢頁面</a:t>
            </a:r>
          </a:p>
        </p:txBody>
      </p:sp>
    </p:spTree>
    <p:extLst>
      <p:ext uri="{BB962C8B-B14F-4D97-AF65-F5344CB8AC3E}">
        <p14:creationId xmlns:p14="http://schemas.microsoft.com/office/powerpoint/2010/main" val="1501466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76651" y="1087963"/>
            <a:ext cx="837369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在紅線處按 </a:t>
            </a:r>
            <a:r>
              <a:rPr lang="en-US" altLang="zh-TW" dirty="0"/>
              <a:t>ALT + ENTER </a:t>
            </a:r>
            <a:r>
              <a:rPr lang="zh-TW" altLang="en-US" dirty="0"/>
              <a:t>選擇 </a:t>
            </a:r>
            <a:r>
              <a:rPr lang="en-US" altLang="zh-TW" dirty="0"/>
              <a:t>set language level to 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Admin</a:t>
            </a:r>
            <a:r>
              <a:rPr lang="zh-TW" altLang="en-US" dirty="0"/>
              <a:t>物件提供連線到乙太坊網路，後面的參數必須給 </a:t>
            </a:r>
            <a:r>
              <a:rPr lang="en-US" altLang="zh-TW" dirty="0" err="1"/>
              <a:t>ip</a:t>
            </a:r>
            <a:r>
              <a:rPr lang="en-US" altLang="zh-TW" dirty="0"/>
              <a:t> +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/>
              <a:t>接口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Credentials</a:t>
            </a:r>
            <a:r>
              <a:rPr lang="zh-TW" altLang="en-US"/>
              <a:t>物件</a:t>
            </a:r>
            <a:r>
              <a:rPr lang="zh-TW" altLang="en-US" dirty="0"/>
              <a:t>透過你傳入私鑰，幫你製作一張證書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985817" y="203201"/>
            <a:ext cx="788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/>
              <a:t>初始化必要物件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021141" y="2426791"/>
            <a:ext cx="9817206" cy="4158243"/>
            <a:chOff x="1100177" y="2426791"/>
            <a:chExt cx="9817206" cy="415824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0177" y="2426791"/>
              <a:ext cx="9817206" cy="4158243"/>
            </a:xfrm>
            <a:prstGeom prst="rect">
              <a:avLst/>
            </a:prstGeom>
          </p:spPr>
        </p:pic>
        <p:sp>
          <p:nvSpPr>
            <p:cNvPr id="8" name="Rectangle 1"/>
            <p:cNvSpPr>
              <a:spLocks noChangeArrowheads="1"/>
            </p:cNvSpPr>
            <p:nvPr/>
          </p:nvSpPr>
          <p:spPr bwMode="auto">
            <a:xfrm>
              <a:off x="3753848" y="5521969"/>
              <a:ext cx="7030416" cy="23083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9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細明體" panose="02020509000000000000" pitchFamily="49" charset="-120"/>
                  <a:ea typeface="細明體" panose="02020509000000000000" pitchFamily="49" charset="-120"/>
                </a:rPr>
                <a:t>admin </a:t>
              </a:r>
              <a:r>
                <a:rPr kumimoji="0" lang="zh-TW" altLang="zh-TW" sz="9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細明體" panose="02020509000000000000" pitchFamily="49" charset="-120"/>
                  <a:ea typeface="細明體" panose="02020509000000000000" pitchFamily="49" charset="-120"/>
                </a:rPr>
                <a:t>= Admin.</a:t>
              </a:r>
              <a:r>
                <a:rPr kumimoji="0" lang="zh-TW" altLang="zh-TW" sz="900" b="0" i="1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細明體" panose="02020509000000000000" pitchFamily="49" charset="-120"/>
                  <a:ea typeface="細明體" panose="02020509000000000000" pitchFamily="49" charset="-120"/>
                </a:rPr>
                <a:t>build</a:t>
              </a:r>
              <a:r>
                <a:rPr kumimoji="0" lang="zh-TW" altLang="zh-TW" sz="9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細明體" panose="02020509000000000000" pitchFamily="49" charset="-120"/>
                  <a:ea typeface="細明體" panose="02020509000000000000" pitchFamily="49" charset="-120"/>
                </a:rPr>
                <a:t>(</a:t>
              </a:r>
              <a:r>
                <a:rPr kumimoji="0" lang="zh-TW" altLang="zh-TW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細明體" panose="02020509000000000000" pitchFamily="49" charset="-120"/>
                  <a:ea typeface="細明體" panose="02020509000000000000" pitchFamily="49" charset="-120"/>
                </a:rPr>
                <a:t>new </a:t>
              </a:r>
              <a:r>
                <a:rPr kumimoji="0" lang="zh-TW" altLang="zh-TW" sz="9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細明體" panose="02020509000000000000" pitchFamily="49" charset="-120"/>
                  <a:ea typeface="細明體" panose="02020509000000000000" pitchFamily="49" charset="-120"/>
                </a:rPr>
                <a:t>HttpService(</a:t>
              </a:r>
              <a:r>
                <a:rPr kumimoji="0" lang="zh-TW" altLang="zh-TW" sz="9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細明體" panose="02020509000000000000" pitchFamily="49" charset="-120"/>
                  <a:ea typeface="細明體" panose="02020509000000000000" pitchFamily="49" charset="-120"/>
                </a:rPr>
                <a:t>"http://10.0.2.2:7545"</a:t>
              </a:r>
              <a:r>
                <a:rPr kumimoji="0" lang="zh-TW" altLang="zh-TW" sz="9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細明體" panose="02020509000000000000" pitchFamily="49" charset="-120"/>
                  <a:ea typeface="細明體" panose="02020509000000000000" pitchFamily="49" charset="-120"/>
                </a:rPr>
                <a:t>))</a:t>
              </a:r>
              <a:r>
                <a:rPr kumimoji="0" lang="zh-TW" altLang="zh-TW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細明體" panose="02020509000000000000" pitchFamily="49" charset="-120"/>
                  <a:ea typeface="細明體" panose="02020509000000000000" pitchFamily="49" charset="-120"/>
                </a:rPr>
                <a:t>;</a:t>
              </a:r>
              <a:r>
                <a:rPr kumimoji="0" lang="zh-TW" altLang="zh-TW" sz="900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細明體" panose="02020509000000000000" pitchFamily="49" charset="-120"/>
                  <a:ea typeface="細明體" panose="02020509000000000000" pitchFamily="49" charset="-120"/>
                </a:rPr>
                <a:t>//連線到Server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473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97F3689-E9D4-4049-ACF9-F1AC2256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46" y="2275140"/>
            <a:ext cx="10846169" cy="3236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4C002A7-4372-5743-BEAA-403F0196BB7E}"/>
              </a:ext>
            </a:extLst>
          </p:cNvPr>
          <p:cNvSpPr txBox="1"/>
          <p:nvPr/>
        </p:nvSpPr>
        <p:spPr>
          <a:xfrm>
            <a:off x="3375409" y="315884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/>
              <a:t>串接已太坊合約設定</a:t>
            </a:r>
          </a:p>
        </p:txBody>
      </p:sp>
    </p:spTree>
    <p:extLst>
      <p:ext uri="{BB962C8B-B14F-4D97-AF65-F5344CB8AC3E}">
        <p14:creationId xmlns:p14="http://schemas.microsoft.com/office/powerpoint/2010/main" val="1713315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B376D55-2954-604B-B73A-24DB3AF68085}"/>
              </a:ext>
            </a:extLst>
          </p:cNvPr>
          <p:cNvSpPr txBox="1"/>
          <p:nvPr/>
        </p:nvSpPr>
        <p:spPr>
          <a:xfrm>
            <a:off x="4857452" y="25687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/>
              <a:t>註冊事件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68A2E14-09EA-AF42-A475-590E218A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9" y="2794178"/>
            <a:ext cx="6194238" cy="38238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0EFAE05-178A-654D-9BEE-657E23DF8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49"/>
          <a:stretch/>
        </p:blipFill>
        <p:spPr>
          <a:xfrm>
            <a:off x="6555971" y="2802491"/>
            <a:ext cx="5636029" cy="8717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155851F-4765-8E4A-BF9C-E6B2AE380B08}"/>
              </a:ext>
            </a:extLst>
          </p:cNvPr>
          <p:cNvSpPr/>
          <p:nvPr/>
        </p:nvSpPr>
        <p:spPr>
          <a:xfrm>
            <a:off x="751673" y="3782291"/>
            <a:ext cx="5054138" cy="1828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1BCC606-A2A3-D049-A8BC-7F9D4A93C55F}"/>
              </a:ext>
            </a:extLst>
          </p:cNvPr>
          <p:cNvCxnSpPr>
            <a:endCxn id="9" idx="1"/>
          </p:cNvCxnSpPr>
          <p:nvPr/>
        </p:nvCxnSpPr>
        <p:spPr>
          <a:xfrm flipV="1">
            <a:off x="5805811" y="3238358"/>
            <a:ext cx="750160" cy="543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80ABFFA0-7FA8-7847-B384-A8D8646C5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301" y="5178828"/>
            <a:ext cx="5623699" cy="78970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C1A2A0C-5F2A-4146-931A-05CD8B3F518A}"/>
              </a:ext>
            </a:extLst>
          </p:cNvPr>
          <p:cNvSpPr/>
          <p:nvPr/>
        </p:nvSpPr>
        <p:spPr>
          <a:xfrm>
            <a:off x="1070328" y="4870707"/>
            <a:ext cx="2346203" cy="16515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369A3577-044B-6048-9D47-A55718A0CF4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416531" y="4936658"/>
            <a:ext cx="3151770" cy="637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D29064-275A-DB44-A94C-15DEB7CA1465}"/>
              </a:ext>
            </a:extLst>
          </p:cNvPr>
          <p:cNvSpPr txBox="1"/>
          <p:nvPr/>
        </p:nvSpPr>
        <p:spPr>
          <a:xfrm>
            <a:off x="2128059" y="2259961"/>
            <a:ext cx="17812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MainActivity.java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C36818D-008D-0744-A661-830F04CC6947}"/>
              </a:ext>
            </a:extLst>
          </p:cNvPr>
          <p:cNvSpPr txBox="1"/>
          <p:nvPr/>
        </p:nvSpPr>
        <p:spPr>
          <a:xfrm>
            <a:off x="8007928" y="2256907"/>
            <a:ext cx="10702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shop.java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6110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5AC0D-6271-954C-9305-9D48BDAC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0838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zh-TW" altLang="en-US" dirty="0"/>
              <a:t>上架商品事件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F5D07B-4F58-1E4F-9B95-8C0A26538B4A}"/>
              </a:ext>
            </a:extLst>
          </p:cNvPr>
          <p:cNvSpPr/>
          <p:nvPr/>
        </p:nvSpPr>
        <p:spPr>
          <a:xfrm>
            <a:off x="2813229" y="5153890"/>
            <a:ext cx="4119585" cy="1995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278D66D-B878-B545-9A5B-5C686D6361D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6932814" y="4219657"/>
            <a:ext cx="326685" cy="1033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5A7DEC79-A357-2744-BDC7-A39B54692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31"/>
          <a:stretch/>
        </p:blipFill>
        <p:spPr>
          <a:xfrm>
            <a:off x="7259499" y="3265638"/>
            <a:ext cx="4932501" cy="190803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C36D9DA3-90EE-2E46-803F-179FC30494A0}"/>
              </a:ext>
            </a:extLst>
          </p:cNvPr>
          <p:cNvSpPr txBox="1"/>
          <p:nvPr/>
        </p:nvSpPr>
        <p:spPr>
          <a:xfrm>
            <a:off x="2335878" y="2659550"/>
            <a:ext cx="16344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setproduct.java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AFF7889-C910-6B4F-AE86-1F75A7A5F676}"/>
              </a:ext>
            </a:extLst>
          </p:cNvPr>
          <p:cNvSpPr txBox="1"/>
          <p:nvPr/>
        </p:nvSpPr>
        <p:spPr>
          <a:xfrm>
            <a:off x="8706198" y="2659550"/>
            <a:ext cx="10702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shop.java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0C358FD-0737-B643-B50A-223555BC12FA}"/>
              </a:ext>
            </a:extLst>
          </p:cNvPr>
          <p:cNvGrpSpPr/>
          <p:nvPr/>
        </p:nvGrpSpPr>
        <p:grpSpPr>
          <a:xfrm>
            <a:off x="85898" y="3265638"/>
            <a:ext cx="6846916" cy="3381999"/>
            <a:chOff x="85898" y="3265638"/>
            <a:chExt cx="6846916" cy="338199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3ABCE52-9719-2745-8243-3739A9044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28" b="3097"/>
            <a:stretch/>
          </p:blipFill>
          <p:spPr>
            <a:xfrm>
              <a:off x="85898" y="3265638"/>
              <a:ext cx="6846916" cy="3381999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0364A78-18AF-0F4E-9F9F-EA4D0C809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112" y="5386772"/>
              <a:ext cx="5869702" cy="203379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A42C98C2-16A9-7C45-8EB5-D10FF5FC8F42}"/>
              </a:ext>
            </a:extLst>
          </p:cNvPr>
          <p:cNvSpPr/>
          <p:nvPr/>
        </p:nvSpPr>
        <p:spPr>
          <a:xfrm>
            <a:off x="1063112" y="5184367"/>
            <a:ext cx="5869702" cy="16902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3801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C5243-0266-F846-B069-EB76C6B6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8533"/>
          </a:xfrm>
        </p:spPr>
        <p:txBody>
          <a:bodyPr/>
          <a:lstStyle/>
          <a:p>
            <a:pPr algn="ctr"/>
            <a:r>
              <a:rPr kumimoji="1" lang="zh-TW" altLang="en-US" dirty="0"/>
              <a:t>購買商品事件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2DFA21-8543-C145-9499-17E3726A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69" y="2647991"/>
            <a:ext cx="10947862" cy="398556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A640F34-01EA-974D-B93B-DD58255BC5BF}"/>
              </a:ext>
            </a:extLst>
          </p:cNvPr>
          <p:cNvSpPr txBox="1"/>
          <p:nvPr/>
        </p:nvSpPr>
        <p:spPr>
          <a:xfrm>
            <a:off x="622069" y="1936865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查詢帳戶目前餘額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6824A5-7ECE-F041-BFAE-9A8952AEF266}"/>
              </a:ext>
            </a:extLst>
          </p:cNvPr>
          <p:cNvSpPr txBox="1"/>
          <p:nvPr/>
        </p:nvSpPr>
        <p:spPr>
          <a:xfrm>
            <a:off x="5278789" y="1911014"/>
            <a:ext cx="9476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buy.java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908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C5243-0266-F846-B069-EB76C6B6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8533"/>
          </a:xfrm>
        </p:spPr>
        <p:txBody>
          <a:bodyPr/>
          <a:lstStyle/>
          <a:p>
            <a:pPr algn="ctr"/>
            <a:r>
              <a:rPr kumimoji="1" lang="zh-TW" altLang="en-US" dirty="0"/>
              <a:t>購買商品事件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84C5E9-D87D-5946-BC9A-74C3F62F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51" y="3786448"/>
            <a:ext cx="5895749" cy="18288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E8419FE-3FC3-3247-A94A-317D37C5F64B}"/>
              </a:ext>
            </a:extLst>
          </p:cNvPr>
          <p:cNvSpPr/>
          <p:nvPr/>
        </p:nvSpPr>
        <p:spPr>
          <a:xfrm>
            <a:off x="507076" y="4700848"/>
            <a:ext cx="5552285" cy="17041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A0FAEF-F0E5-FD49-A1F6-B85FF6182F19}"/>
              </a:ext>
            </a:extLst>
          </p:cNvPr>
          <p:cNvSpPr/>
          <p:nvPr/>
        </p:nvSpPr>
        <p:spPr>
          <a:xfrm>
            <a:off x="629754" y="4148050"/>
            <a:ext cx="3942246" cy="1579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2BAEE85-304F-3944-B534-5887FB8AE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50" y="1575261"/>
            <a:ext cx="5895750" cy="18163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8D44389-FA48-B644-9BC7-7874BF4D20F5}"/>
              </a:ext>
            </a:extLst>
          </p:cNvPr>
          <p:cNvSpPr txBox="1"/>
          <p:nvPr/>
        </p:nvSpPr>
        <p:spPr>
          <a:xfrm>
            <a:off x="2045203" y="2335875"/>
            <a:ext cx="1279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/>
              <a:t>buy.java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7B5E42-B371-724C-AFF3-71E4ED504B77}"/>
              </a:ext>
            </a:extLst>
          </p:cNvPr>
          <p:cNvSpPr txBox="1"/>
          <p:nvPr/>
        </p:nvSpPr>
        <p:spPr>
          <a:xfrm>
            <a:off x="8529065" y="995739"/>
            <a:ext cx="10702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shop.java</a:t>
            </a:r>
            <a:endParaRPr kumimoji="1"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5247134-64A6-4F42-9446-6813BC6ABB77}"/>
              </a:ext>
            </a:extLst>
          </p:cNvPr>
          <p:cNvGrpSpPr/>
          <p:nvPr/>
        </p:nvGrpSpPr>
        <p:grpSpPr>
          <a:xfrm>
            <a:off x="129332" y="3025833"/>
            <a:ext cx="5966668" cy="3350030"/>
            <a:chOff x="92692" y="3025833"/>
            <a:chExt cx="5966668" cy="335003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B7C71BB-4526-AC4D-BE53-25A4DE4E0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92" y="3025833"/>
              <a:ext cx="5966668" cy="335003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3038A44-FECD-7243-9103-A9A59C61B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338" y="5047319"/>
              <a:ext cx="5313022" cy="96181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5572C76F-DC2A-9F48-BAC5-9D478B1AA6FA}"/>
              </a:ext>
            </a:extLst>
          </p:cNvPr>
          <p:cNvSpPr/>
          <p:nvPr/>
        </p:nvSpPr>
        <p:spPr>
          <a:xfrm>
            <a:off x="629753" y="4148050"/>
            <a:ext cx="3834182" cy="1579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6687CB1-7DAC-504C-B12D-737749CBFFA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463935" y="2663058"/>
            <a:ext cx="1832315" cy="15639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2EA75024-3DA3-2A49-B48C-909B7570C4EB}"/>
              </a:ext>
            </a:extLst>
          </p:cNvPr>
          <p:cNvCxnSpPr>
            <a:cxnSpLocks/>
          </p:cNvCxnSpPr>
          <p:nvPr/>
        </p:nvCxnSpPr>
        <p:spPr>
          <a:xfrm flipV="1">
            <a:off x="6013269" y="4126684"/>
            <a:ext cx="282981" cy="637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95FF5D-AF39-E44F-ABF5-1F8CF3E8DF0D}"/>
              </a:ext>
            </a:extLst>
          </p:cNvPr>
          <p:cNvSpPr/>
          <p:nvPr/>
        </p:nvSpPr>
        <p:spPr>
          <a:xfrm>
            <a:off x="584149" y="4714060"/>
            <a:ext cx="5475211" cy="15719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959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3721E7-8A00-524A-94CB-C9DF45AF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846"/>
          </a:xfrm>
        </p:spPr>
        <p:txBody>
          <a:bodyPr/>
          <a:lstStyle/>
          <a:p>
            <a:pPr algn="ctr"/>
            <a:r>
              <a:rPr kumimoji="1" lang="en-US" altLang="zh-TW" dirty="0"/>
              <a:t>Java JDK</a:t>
            </a:r>
            <a:r>
              <a:rPr kumimoji="1" lang="zh-CN" altLang="en-US" dirty="0"/>
              <a:t>安裝設定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E3D380-9C4D-7B42-96D9-569D48E698AC}"/>
              </a:ext>
            </a:extLst>
          </p:cNvPr>
          <p:cNvSpPr txBox="1"/>
          <p:nvPr/>
        </p:nvSpPr>
        <p:spPr>
          <a:xfrm>
            <a:off x="838200" y="1630325"/>
            <a:ext cx="10050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安裝</a:t>
            </a:r>
            <a:r>
              <a:rPr kumimoji="1" lang="en-US" altLang="zh-CN" dirty="0"/>
              <a:t>Java </a:t>
            </a:r>
            <a:r>
              <a:rPr kumimoji="1" lang="en-US" altLang="zh-CN" dirty="0" err="1"/>
              <a:t>Jdk</a:t>
            </a:r>
            <a:r>
              <a:rPr kumimoji="1" lang="en-US" altLang="zh-CN" dirty="0"/>
              <a:t>(</a:t>
            </a:r>
            <a:r>
              <a:rPr lang="en" altLang="zh-TW" dirty="0"/>
              <a:t>Java Software Develop Kit</a:t>
            </a:r>
            <a:r>
              <a:rPr kumimoji="1" lang="en-US" altLang="zh-CN" dirty="0"/>
              <a:t>)</a:t>
            </a:r>
          </a:p>
          <a:p>
            <a:r>
              <a:rPr lang="en" altLang="zh-TW" dirty="0">
                <a:hlinkClick r:id="rId2"/>
              </a:rPr>
              <a:t>https://www.oracle.com/technetwork/java/javase/downloads/jdk13-downloads-5672538.htm</a:t>
            </a:r>
            <a:endParaRPr kumimoji="1" lang="en-US" altLang="zh-CN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198FAE8-495B-0647-8FF7-CC6F29135AFD}"/>
              </a:ext>
            </a:extLst>
          </p:cNvPr>
          <p:cNvGrpSpPr/>
          <p:nvPr/>
        </p:nvGrpSpPr>
        <p:grpSpPr>
          <a:xfrm>
            <a:off x="838200" y="2599073"/>
            <a:ext cx="5113713" cy="4052839"/>
            <a:chOff x="838200" y="2516969"/>
            <a:chExt cx="5794015" cy="413494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F636BD9-0F6D-744A-900B-71D5D894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035174"/>
              <a:ext cx="5794015" cy="36167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43990B1-E96B-5D40-BC16-1FA78C78DF03}"/>
                </a:ext>
              </a:extLst>
            </p:cNvPr>
            <p:cNvSpPr txBox="1"/>
            <p:nvPr/>
          </p:nvSpPr>
          <p:spPr>
            <a:xfrm>
              <a:off x="838200" y="2516969"/>
              <a:ext cx="3062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/>
                <a:t>依照作業系統安裝</a:t>
              </a:r>
              <a:r>
                <a:rPr kumimoji="1" lang="en-US" altLang="zh-TW" dirty="0" err="1"/>
                <a:t>jdk</a:t>
              </a:r>
              <a:r>
                <a:rPr kumimoji="1" lang="zh-CN" altLang="en-US" dirty="0"/>
                <a:t>版本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E16D88A-82AD-734E-9CCE-5027C1AF2DBD}"/>
              </a:ext>
            </a:extLst>
          </p:cNvPr>
          <p:cNvGrpSpPr/>
          <p:nvPr/>
        </p:nvGrpSpPr>
        <p:grpSpPr>
          <a:xfrm>
            <a:off x="6176586" y="2616882"/>
            <a:ext cx="5602549" cy="4035031"/>
            <a:chOff x="914630" y="1298352"/>
            <a:chExt cx="5660738" cy="456603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CF0C8CA-41A8-0048-B7EF-CA4449C31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630" y="1852955"/>
              <a:ext cx="5660738" cy="4011427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E152696-44C1-2A40-B5A4-74CEC5C7E910}"/>
                </a:ext>
              </a:extLst>
            </p:cNvPr>
            <p:cNvSpPr txBox="1"/>
            <p:nvPr/>
          </p:nvSpPr>
          <p:spPr>
            <a:xfrm>
              <a:off x="914630" y="1298352"/>
              <a:ext cx="251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TW" dirty="0"/>
                <a:t>Next &gt;</a:t>
              </a:r>
              <a:r>
                <a:rPr kumimoji="1" lang="zh-TW" altLang="en-US" dirty="0"/>
                <a:t> </a:t>
              </a:r>
              <a:r>
                <a:rPr kumimoji="1" lang="zh-CN" altLang="en-US" dirty="0"/>
                <a:t>下一步至最後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0645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C5243-0266-F846-B069-EB76C6B6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8533"/>
          </a:xfrm>
        </p:spPr>
        <p:txBody>
          <a:bodyPr/>
          <a:lstStyle/>
          <a:p>
            <a:pPr algn="ctr"/>
            <a:r>
              <a:rPr kumimoji="1" lang="zh-TW" altLang="en-US" dirty="0"/>
              <a:t>查詢商品事件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5C6DD0-D2E5-1A40-A959-711A4C20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3" y="2635135"/>
            <a:ext cx="6368409" cy="368253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89D87A0-6FE6-3E43-AB0E-07FA9D68657F}"/>
              </a:ext>
            </a:extLst>
          </p:cNvPr>
          <p:cNvSpPr txBox="1"/>
          <p:nvPr/>
        </p:nvSpPr>
        <p:spPr>
          <a:xfrm>
            <a:off x="2889349" y="1994141"/>
            <a:ext cx="12438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history.java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B33CAE-7100-D044-95F2-FF35EF9FAAE4}"/>
              </a:ext>
            </a:extLst>
          </p:cNvPr>
          <p:cNvSpPr/>
          <p:nvPr/>
        </p:nvSpPr>
        <p:spPr>
          <a:xfrm>
            <a:off x="918226" y="4114799"/>
            <a:ext cx="3786778" cy="1579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46CF483B-DBD5-AC4B-B3C2-EEC19BCC9805}"/>
              </a:ext>
            </a:extLst>
          </p:cNvPr>
          <p:cNvCxnSpPr>
            <a:cxnSpLocks/>
          </p:cNvCxnSpPr>
          <p:nvPr/>
        </p:nvCxnSpPr>
        <p:spPr>
          <a:xfrm flipV="1">
            <a:off x="4705004" y="3724103"/>
            <a:ext cx="2261061" cy="390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B55C956F-3435-3549-905B-4F9D1DAD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636" y="2635135"/>
            <a:ext cx="5215364" cy="253551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98FC5A-8D87-7844-8944-77273EF1FAE5}"/>
              </a:ext>
            </a:extLst>
          </p:cNvPr>
          <p:cNvSpPr txBox="1"/>
          <p:nvPr/>
        </p:nvSpPr>
        <p:spPr>
          <a:xfrm>
            <a:off x="8962417" y="1994141"/>
            <a:ext cx="10702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shop.java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245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9EA38-A5FE-194E-8097-9D16B801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458" y="265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sz="4800" dirty="0"/>
              <a:t>課程結束</a:t>
            </a:r>
          </a:p>
        </p:txBody>
      </p:sp>
    </p:spTree>
    <p:extLst>
      <p:ext uri="{BB962C8B-B14F-4D97-AF65-F5344CB8AC3E}">
        <p14:creationId xmlns:p14="http://schemas.microsoft.com/office/powerpoint/2010/main" val="192785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80E271ED-C990-0E4B-B4FC-3FFB8E2C7055}"/>
              </a:ext>
            </a:extLst>
          </p:cNvPr>
          <p:cNvSpPr txBox="1"/>
          <p:nvPr/>
        </p:nvSpPr>
        <p:spPr>
          <a:xfrm>
            <a:off x="906088" y="1030778"/>
            <a:ext cx="874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/>
              <a:t>JDK</a:t>
            </a:r>
            <a:r>
              <a:rPr lang="zh-TW" altLang="en-US" dirty="0"/>
              <a:t>安裝完成後，接下來要進行設定</a:t>
            </a:r>
            <a:r>
              <a:rPr lang="en" altLang="zh-TW" dirty="0"/>
              <a:t>Java</a:t>
            </a:r>
            <a:r>
              <a:rPr lang="zh-TW" altLang="en-US" dirty="0"/>
              <a:t>的開發環境，按下鍵盤</a:t>
            </a:r>
            <a:r>
              <a:rPr lang="en-US" altLang="zh-TW" dirty="0"/>
              <a:t>『</a:t>
            </a:r>
            <a:r>
              <a:rPr lang="en" altLang="zh-TW" dirty="0"/>
              <a:t>windows</a:t>
            </a:r>
            <a:r>
              <a:rPr lang="zh-TW" altLang="en-US" dirty="0"/>
              <a:t>鍵</a:t>
            </a:r>
            <a:r>
              <a:rPr lang="en-US" altLang="zh-TW" dirty="0"/>
              <a:t>+</a:t>
            </a:r>
            <a:r>
              <a:rPr lang="en" altLang="zh-TW" dirty="0"/>
              <a:t>R』</a:t>
            </a:r>
            <a:r>
              <a:rPr lang="zh-TW" altLang="en" dirty="0"/>
              <a:t>，</a:t>
            </a:r>
            <a:endParaRPr lang="en-US" altLang="zh-TW" dirty="0"/>
          </a:p>
          <a:p>
            <a:r>
              <a:rPr lang="zh-TW" altLang="en-US" dirty="0"/>
              <a:t>     開啟</a:t>
            </a:r>
            <a:r>
              <a:rPr lang="en-US" altLang="zh-TW" dirty="0"/>
              <a:t>『</a:t>
            </a:r>
            <a:r>
              <a:rPr lang="zh-TW" altLang="en-US" dirty="0"/>
              <a:t>執行</a:t>
            </a:r>
            <a:r>
              <a:rPr lang="en-US" altLang="zh-TW" dirty="0"/>
              <a:t>』</a:t>
            </a:r>
            <a:r>
              <a:rPr lang="zh-TW" altLang="en-US" dirty="0"/>
              <a:t>對話框，輸入</a:t>
            </a:r>
            <a:r>
              <a:rPr lang="en-US" altLang="zh-TW" dirty="0"/>
              <a:t>『</a:t>
            </a:r>
            <a:r>
              <a:rPr lang="en" altLang="zh-TW" dirty="0" err="1"/>
              <a:t>sysdm.cpl</a:t>
            </a:r>
            <a:r>
              <a:rPr lang="en" altLang="zh-TW" dirty="0"/>
              <a:t>』</a:t>
            </a:r>
            <a:r>
              <a:rPr lang="zh-TW" altLang="en" dirty="0"/>
              <a:t>，</a:t>
            </a:r>
            <a:r>
              <a:rPr lang="zh-TW" altLang="en-US" dirty="0"/>
              <a:t>並點選</a:t>
            </a:r>
            <a:r>
              <a:rPr lang="en-US" altLang="zh-TW" dirty="0"/>
              <a:t>『</a:t>
            </a:r>
            <a:r>
              <a:rPr lang="zh-TW" altLang="en-US" dirty="0"/>
              <a:t>確定</a:t>
            </a:r>
            <a:r>
              <a:rPr lang="en-US" altLang="zh-TW" dirty="0"/>
              <a:t>』</a:t>
            </a:r>
            <a:r>
              <a:rPr lang="zh-TW" altLang="en-US" dirty="0"/>
              <a:t>開啟系統內容視窗。</a:t>
            </a:r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EF650C80-4400-8340-BCD9-F87411E9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74179"/>
            <a:ext cx="10515600" cy="856846"/>
          </a:xfrm>
        </p:spPr>
        <p:txBody>
          <a:bodyPr/>
          <a:lstStyle/>
          <a:p>
            <a:pPr algn="ctr"/>
            <a:r>
              <a:rPr kumimoji="1" lang="en-US" altLang="zh-TW" dirty="0"/>
              <a:t>Java JDK</a:t>
            </a:r>
            <a:r>
              <a:rPr kumimoji="1" lang="zh-CN" altLang="en-US" dirty="0"/>
              <a:t>安裝設定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475F098-B7AA-6344-A6F7-1D0EB164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44" y="2460566"/>
            <a:ext cx="3992660" cy="416256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772C47-4DB9-054A-9CBB-657131E2EF4C}"/>
              </a:ext>
            </a:extLst>
          </p:cNvPr>
          <p:cNvSpPr txBox="1"/>
          <p:nvPr/>
        </p:nvSpPr>
        <p:spPr>
          <a:xfrm>
            <a:off x="1014944" y="1986741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點選進階標籤</a:t>
            </a:r>
            <a:r>
              <a:rPr kumimoji="1" lang="en-US" altLang="zh-TW" dirty="0"/>
              <a:t> &gt;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41828C-F482-D74F-BC06-B3DA898263A6}"/>
              </a:ext>
            </a:extLst>
          </p:cNvPr>
          <p:cNvSpPr txBox="1"/>
          <p:nvPr/>
        </p:nvSpPr>
        <p:spPr>
          <a:xfrm>
            <a:off x="5127567" y="1814235"/>
            <a:ext cx="614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在系統變數中，增加一筆</a:t>
            </a:r>
            <a:r>
              <a:rPr kumimoji="1" lang="en-US" altLang="zh-TW" dirty="0"/>
              <a:t>JAVA_HOME</a:t>
            </a:r>
            <a:r>
              <a:rPr kumimoji="1" lang="zh-CN" altLang="en-US" dirty="0"/>
              <a:t>設定，路徑預設為：</a:t>
            </a:r>
            <a:r>
              <a:rPr lang="en" altLang="zh-TW" dirty="0"/>
              <a:t> </a:t>
            </a:r>
            <a:r>
              <a:rPr lang="en" altLang="zh-TW" dirty="0">
                <a:solidFill>
                  <a:srgbClr val="FF0000"/>
                </a:solidFill>
              </a:rPr>
              <a:t>C:\Program Files\Java\</a:t>
            </a:r>
            <a:r>
              <a:rPr lang="en" altLang="zh-TW" dirty="0" err="1">
                <a:solidFill>
                  <a:srgbClr val="FF0000"/>
                </a:solidFill>
              </a:rPr>
              <a:t>jdk</a:t>
            </a:r>
            <a:r>
              <a:rPr lang="zh-TW" altLang="en" dirty="0">
                <a:solidFill>
                  <a:srgbClr val="FF0000"/>
                </a:solidFill>
              </a:rPr>
              <a:t>（</a:t>
            </a:r>
            <a:r>
              <a:rPr lang="zh-TW" altLang="en-US" dirty="0">
                <a:solidFill>
                  <a:srgbClr val="FF0000"/>
                </a:solidFill>
              </a:rPr>
              <a:t>你所下載的</a:t>
            </a:r>
            <a:r>
              <a:rPr lang="en" altLang="zh-TW" dirty="0" err="1">
                <a:solidFill>
                  <a:srgbClr val="FF0000"/>
                </a:solidFill>
              </a:rPr>
              <a:t>jdk</a:t>
            </a:r>
            <a:r>
              <a:rPr lang="zh-TW" altLang="en-US" dirty="0">
                <a:solidFill>
                  <a:srgbClr val="FF0000"/>
                </a:solidFill>
              </a:rPr>
              <a:t>版本）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C372B49-D84E-8148-A2CA-21F219A6A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423" b="98465" l="4240" r="98319"/>
                    </a14:imgEffect>
                  </a14:imgLayer>
                </a14:imgProps>
              </a:ext>
            </a:extLst>
          </a:blip>
          <a:srcRect l="4769" t="3273" r="5939" b="2182"/>
          <a:stretch/>
        </p:blipFill>
        <p:spPr>
          <a:xfrm>
            <a:off x="6401780" y="2460566"/>
            <a:ext cx="4354889" cy="4172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938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80E271ED-C990-0E4B-B4FC-3FFB8E2C7055}"/>
              </a:ext>
            </a:extLst>
          </p:cNvPr>
          <p:cNvSpPr txBox="1"/>
          <p:nvPr/>
        </p:nvSpPr>
        <p:spPr>
          <a:xfrm>
            <a:off x="906088" y="1030778"/>
            <a:ext cx="10602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接下來還需要編輯</a:t>
            </a:r>
            <a:r>
              <a:rPr lang="en" altLang="zh-TW" dirty="0"/>
              <a:t>Path</a:t>
            </a:r>
            <a:r>
              <a:rPr lang="zh-TW" altLang="en-US" dirty="0"/>
              <a:t>變數，以可以讓</a:t>
            </a:r>
            <a:r>
              <a:rPr lang="en" altLang="zh-TW" dirty="0"/>
              <a:t>Windows</a:t>
            </a:r>
            <a:r>
              <a:rPr lang="zh-TW" altLang="en-US" dirty="0"/>
              <a:t>知道</a:t>
            </a:r>
            <a:r>
              <a:rPr lang="en" altLang="zh-TW" dirty="0"/>
              <a:t>java</a:t>
            </a:r>
            <a:r>
              <a:rPr lang="zh-TW" altLang="en-US" dirty="0"/>
              <a:t>和</a:t>
            </a:r>
            <a:r>
              <a:rPr lang="en" altLang="zh-TW" dirty="0" err="1"/>
              <a:t>javac</a:t>
            </a:r>
            <a:r>
              <a:rPr lang="zh-TW" altLang="en-US" dirty="0"/>
              <a:t>等等的</a:t>
            </a:r>
            <a:r>
              <a:rPr lang="en" altLang="zh-TW" dirty="0"/>
              <a:t>java</a:t>
            </a:r>
            <a:r>
              <a:rPr lang="zh-TW" altLang="en-US" dirty="0"/>
              <a:t>指令所在的正確路徑位置，</a:t>
            </a:r>
            <a:endParaRPr lang="en-US" altLang="zh-TW" dirty="0"/>
          </a:p>
          <a:p>
            <a:r>
              <a:rPr lang="en-US" altLang="zh-TW" dirty="0"/>
              <a:t>     </a:t>
            </a:r>
            <a:r>
              <a:rPr lang="zh-TW" altLang="en-US" dirty="0"/>
              <a:t>這樣</a:t>
            </a:r>
            <a:r>
              <a:rPr lang="en" altLang="zh-TW" dirty="0"/>
              <a:t>Windows</a:t>
            </a:r>
            <a:r>
              <a:rPr lang="zh-TW" altLang="en-US" dirty="0"/>
              <a:t>才能編譯你所撰寫的</a:t>
            </a:r>
            <a:r>
              <a:rPr lang="en" altLang="zh-TW" dirty="0"/>
              <a:t>Java</a:t>
            </a:r>
            <a:r>
              <a:rPr lang="zh-TW" altLang="en-US" dirty="0"/>
              <a:t>程式。</a:t>
            </a:r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EF650C80-4400-8340-BCD9-F87411E9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74179"/>
            <a:ext cx="10515600" cy="856846"/>
          </a:xfrm>
        </p:spPr>
        <p:txBody>
          <a:bodyPr/>
          <a:lstStyle/>
          <a:p>
            <a:pPr algn="ctr"/>
            <a:r>
              <a:rPr kumimoji="1" lang="en-US" altLang="zh-TW" dirty="0"/>
              <a:t>Java JDK</a:t>
            </a:r>
            <a:r>
              <a:rPr kumimoji="1" lang="zh-CN" altLang="en-US" dirty="0"/>
              <a:t>安裝設定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41828C-F482-D74F-BC06-B3DA898263A6}"/>
              </a:ext>
            </a:extLst>
          </p:cNvPr>
          <p:cNvSpPr txBox="1"/>
          <p:nvPr/>
        </p:nvSpPr>
        <p:spPr>
          <a:xfrm>
            <a:off x="906088" y="1814235"/>
            <a:ext cx="614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+mj-ea"/>
                <a:ea typeface="+mj-ea"/>
              </a:rPr>
              <a:t>系統變數中找到</a:t>
            </a:r>
            <a:r>
              <a:rPr kumimoji="1" lang="en-US" altLang="zh-TW" dirty="0">
                <a:latin typeface="+mj-ea"/>
                <a:ea typeface="+mj-ea"/>
              </a:rPr>
              <a:t>path</a:t>
            </a:r>
            <a:r>
              <a:rPr kumimoji="1" lang="zh-CN" altLang="en-US" dirty="0">
                <a:latin typeface="+mj-ea"/>
                <a:ea typeface="+mj-ea"/>
              </a:rPr>
              <a:t>變數</a:t>
            </a:r>
            <a:r>
              <a:rPr lang="zh-TW" altLang="en-US" dirty="0"/>
              <a:t>，點擊</a:t>
            </a:r>
            <a:r>
              <a:rPr kumimoji="1" lang="zh-CN" altLang="en-US" dirty="0">
                <a:latin typeface="+mj-ea"/>
                <a:ea typeface="+mj-ea"/>
              </a:rPr>
              <a:t>編輯並增加路徑</a:t>
            </a:r>
            <a:endParaRPr kumimoji="1" lang="zh-TW" altLang="en-US" dirty="0">
              <a:latin typeface="+mj-ea"/>
              <a:ea typeface="+mj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0E462D1-EB19-854B-901F-5E6BB3C1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089" y="2320693"/>
            <a:ext cx="5076842" cy="45105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051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EF650C80-4400-8340-BCD9-F87411E9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48" y="315248"/>
            <a:ext cx="10515600" cy="856846"/>
          </a:xfrm>
        </p:spPr>
        <p:txBody>
          <a:bodyPr/>
          <a:lstStyle/>
          <a:p>
            <a:pPr algn="ctr"/>
            <a:r>
              <a:rPr kumimoji="1" lang="en-US" altLang="zh-TW" dirty="0"/>
              <a:t>Java JDK</a:t>
            </a:r>
            <a:r>
              <a:rPr kumimoji="1" lang="zh-CN" altLang="en-US" dirty="0"/>
              <a:t>安裝設定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6372DDB-FDBE-3D48-B13A-A70A5C68B596}"/>
              </a:ext>
            </a:extLst>
          </p:cNvPr>
          <p:cNvSpPr txBox="1"/>
          <p:nvPr/>
        </p:nvSpPr>
        <p:spPr>
          <a:xfrm>
            <a:off x="1130530" y="1496291"/>
            <a:ext cx="654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打開命令提示字元，輸入</a:t>
            </a:r>
            <a:r>
              <a:rPr kumimoji="1" lang="en-US" altLang="zh-TW" dirty="0"/>
              <a:t>java –version</a:t>
            </a:r>
            <a:r>
              <a:rPr kumimoji="1" lang="zh-CN" altLang="en-US" dirty="0"/>
              <a:t>檢查路徑設定是否成功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9BF8BC-E632-344D-95CF-03ABB03A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48" y="2264634"/>
            <a:ext cx="11176619" cy="3845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890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3721E7-8A00-524A-94CB-C9DF45AF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846"/>
          </a:xfrm>
        </p:spPr>
        <p:txBody>
          <a:bodyPr/>
          <a:lstStyle/>
          <a:p>
            <a:pPr algn="ctr"/>
            <a:r>
              <a:rPr kumimoji="1" lang="en-US" altLang="zh-TW" dirty="0"/>
              <a:t>Android Studio</a:t>
            </a:r>
            <a:r>
              <a:rPr kumimoji="1" lang="zh-CN" altLang="en-US" dirty="0"/>
              <a:t>安裝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9A6D53-80B7-FF4A-843D-37EE7B75A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854" y="3150523"/>
            <a:ext cx="4812189" cy="3497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BE3D380-9C4D-7B42-96D9-569D48E698AC}"/>
              </a:ext>
            </a:extLst>
          </p:cNvPr>
          <p:cNvSpPr txBox="1"/>
          <p:nvPr/>
        </p:nvSpPr>
        <p:spPr>
          <a:xfrm>
            <a:off x="1537854" y="1663576"/>
            <a:ext cx="100500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Android Studio </a:t>
            </a:r>
          </a:p>
          <a:p>
            <a:r>
              <a:rPr lang="en" altLang="zh-TW" sz="1200" dirty="0">
                <a:hlinkClick r:id="rId3"/>
              </a:rPr>
              <a:t>https://developer.android.com/studio/?gclid=CjwKCAiArJjvBRACEiwA-Wiqq0Z5tvzcvcADBkVka-w8t5jgTtL_UOBcHqMNY7jdzaIe_72uwEjJmxoCndYQAvD_BwE</a:t>
            </a:r>
            <a:endParaRPr kumimoji="1"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253C59-65B6-9344-8BE3-D300EC97BDBE}"/>
              </a:ext>
            </a:extLst>
          </p:cNvPr>
          <p:cNvSpPr txBox="1"/>
          <p:nvPr/>
        </p:nvSpPr>
        <p:spPr>
          <a:xfrm>
            <a:off x="1537854" y="2614042"/>
            <a:ext cx="251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Next &gt;</a:t>
            </a:r>
            <a:r>
              <a:rPr kumimoji="1" lang="zh-TW" altLang="en-US" dirty="0"/>
              <a:t> </a:t>
            </a:r>
            <a:r>
              <a:rPr kumimoji="1" lang="zh-CN" altLang="en-US" dirty="0"/>
              <a:t>下一步至最後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1CC57B-9D69-DC40-990A-4C4ACCA20D46}"/>
              </a:ext>
            </a:extLst>
          </p:cNvPr>
          <p:cNvSpPr txBox="1"/>
          <p:nvPr/>
        </p:nvSpPr>
        <p:spPr>
          <a:xfrm>
            <a:off x="6897118" y="261404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安裝完成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0FC450B-DF9E-E04F-8819-7929CC699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118" y="3150523"/>
            <a:ext cx="4819557" cy="3497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540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3721E7-8A00-524A-94CB-C9DF45AF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846"/>
          </a:xfrm>
        </p:spPr>
        <p:txBody>
          <a:bodyPr/>
          <a:lstStyle/>
          <a:p>
            <a:pPr algn="ctr"/>
            <a:r>
              <a:rPr kumimoji="1" lang="en-US" altLang="zh-TW" dirty="0"/>
              <a:t>Android Studio</a:t>
            </a:r>
            <a:r>
              <a:rPr kumimoji="1" lang="zh-CN" altLang="en-US" dirty="0"/>
              <a:t>安裝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32B354F-FA97-8F43-AC05-79A26256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6" y="2327563"/>
            <a:ext cx="5792684" cy="40981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C2F9EFA-7835-1343-8FBA-A9F718BD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732" y="2327563"/>
            <a:ext cx="5809548" cy="408986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61ED88-C030-3941-8932-2F32DED89ABF}"/>
              </a:ext>
            </a:extLst>
          </p:cNvPr>
          <p:cNvSpPr txBox="1"/>
          <p:nvPr/>
        </p:nvSpPr>
        <p:spPr>
          <a:xfrm>
            <a:off x="303316" y="174567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設定為標準模式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B64389-47D4-7E40-93C4-71345C0C69C3}"/>
              </a:ext>
            </a:extLst>
          </p:cNvPr>
          <p:cNvSpPr txBox="1"/>
          <p:nvPr/>
        </p:nvSpPr>
        <p:spPr>
          <a:xfrm>
            <a:off x="6312732" y="1745673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自動安裝</a:t>
            </a:r>
            <a:r>
              <a:rPr kumimoji="1" lang="en-US" altLang="zh-TW" dirty="0"/>
              <a:t>SDK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379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1EBCF2-FAF7-524C-B277-28CE24894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705" y="2551373"/>
            <a:ext cx="10515600" cy="1325563"/>
          </a:xfrm>
        </p:spPr>
        <p:txBody>
          <a:bodyPr anchor="ctr"/>
          <a:lstStyle/>
          <a:p>
            <a:pPr algn="ctr"/>
            <a:r>
              <a:rPr kumimoji="1" lang="zh-TW" altLang="en-US" dirty="0"/>
              <a:t>創建</a:t>
            </a:r>
            <a:r>
              <a:rPr kumimoji="1" lang="en-US" altLang="zh-TW" dirty="0"/>
              <a:t>Android</a:t>
            </a:r>
            <a:r>
              <a:rPr kumimoji="1" lang="zh-TW" altLang="en-US" dirty="0"/>
              <a:t>專案</a:t>
            </a:r>
          </a:p>
        </p:txBody>
      </p:sp>
    </p:spTree>
    <p:extLst>
      <p:ext uri="{BB962C8B-B14F-4D97-AF65-F5344CB8AC3E}">
        <p14:creationId xmlns:p14="http://schemas.microsoft.com/office/powerpoint/2010/main" val="1550181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862</Words>
  <Application>Microsoft Macintosh PowerPoint</Application>
  <PresentationFormat>寬螢幕</PresentationFormat>
  <Paragraphs>115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細明體</vt:lpstr>
      <vt:lpstr>新細明體</vt:lpstr>
      <vt:lpstr>等线</vt:lpstr>
      <vt:lpstr>等线 Light</vt:lpstr>
      <vt:lpstr>Arial</vt:lpstr>
      <vt:lpstr>Calibri</vt:lpstr>
      <vt:lpstr>Calibri Light</vt:lpstr>
      <vt:lpstr>Office 佈景主題</vt:lpstr>
      <vt:lpstr>Mobile Dapp</vt:lpstr>
      <vt:lpstr>Dapp架構圖</vt:lpstr>
      <vt:lpstr>Java JDK安裝設定</vt:lpstr>
      <vt:lpstr>Java JDK安裝設定</vt:lpstr>
      <vt:lpstr>Java JDK安裝設定</vt:lpstr>
      <vt:lpstr>Java JDK安裝設定</vt:lpstr>
      <vt:lpstr>Android Studio安裝</vt:lpstr>
      <vt:lpstr>Android Studio安裝</vt:lpstr>
      <vt:lpstr>創建Android專案</vt:lpstr>
      <vt:lpstr>Android 專案開發</vt:lpstr>
      <vt:lpstr>Android 專案開發</vt:lpstr>
      <vt:lpstr>PowerPoint 簡報</vt:lpstr>
      <vt:lpstr>Solidity轉檔為Java</vt:lpstr>
      <vt:lpstr>bin及abi內容</vt:lpstr>
      <vt:lpstr>PowerPoint 簡報</vt:lpstr>
      <vt:lpstr>透過WEB3J轉Java檔</vt:lpstr>
      <vt:lpstr>透過WEB3J轉Java檔</vt:lpstr>
      <vt:lpstr>開始Dapp鑚寫                                                                                                                                                                                                                                </vt:lpstr>
      <vt:lpstr>Android Studio 套件設定</vt:lpstr>
      <vt:lpstr>Android Studio 套件設定</vt:lpstr>
      <vt:lpstr>Android Studio 網路設定</vt:lpstr>
      <vt:lpstr>Android Studio 網路設定</vt:lpstr>
      <vt:lpstr>PowerPoint 簡報</vt:lpstr>
      <vt:lpstr>PowerPoint 簡報</vt:lpstr>
      <vt:lpstr>PowerPoint 簡報</vt:lpstr>
      <vt:lpstr>PowerPoint 簡報</vt:lpstr>
      <vt:lpstr>上架商品事件</vt:lpstr>
      <vt:lpstr>購買商品事件</vt:lpstr>
      <vt:lpstr>購買商品事件</vt:lpstr>
      <vt:lpstr>查詢商品事件</vt:lpstr>
      <vt:lpstr>課程結束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Dapp</dc:title>
  <dc:creator>03131700</dc:creator>
  <cp:lastModifiedBy>03131700</cp:lastModifiedBy>
  <cp:revision>52</cp:revision>
  <dcterms:created xsi:type="dcterms:W3CDTF">2019-12-03T14:51:00Z</dcterms:created>
  <dcterms:modified xsi:type="dcterms:W3CDTF">2019-12-07T02:41:51Z</dcterms:modified>
</cp:coreProperties>
</file>